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Relationship Id="rId4" Type="http://schemas.openxmlformats.org/officeDocument/2006/relationships/image" Target="../media/image03.jpg"/><Relationship Id="rId5" Type="http://schemas.openxmlformats.org/officeDocument/2006/relationships/image" Target="../media/image02.jpg"/><Relationship Id="rId6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838200" y="132081"/>
            <a:ext cx="10515599" cy="8432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 Team Function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x="182881" y="975361"/>
            <a:ext cx="11744959" cy="5698680"/>
            <a:chOff x="0" y="0"/>
            <a:chExt cx="11744959" cy="5698680"/>
          </a:xfrm>
        </p:grpSpPr>
        <p:sp>
          <p:nvSpPr>
            <p:cNvPr id="86" name="Shape 86"/>
            <p:cNvSpPr/>
            <p:nvPr/>
          </p:nvSpPr>
          <p:spPr>
            <a:xfrm>
              <a:off x="0" y="0"/>
              <a:ext cx="11744959" cy="2564406"/>
            </a:xfrm>
            <a:prstGeom prst="roundRect">
              <a:avLst>
                <a:gd fmla="val 10000" name="adj"/>
              </a:avLst>
            </a:prstGeom>
            <a:solidFill>
              <a:srgbClr val="CFDEEF">
                <a:alpha val="89803"/>
              </a:srgbClr>
            </a:solidFill>
            <a:ln cap="flat" cmpd="sng" w="9525">
              <a:solidFill>
                <a:srgbClr val="CFDEEF">
                  <a:alpha val="89803"/>
                </a:srgbClr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355583" y="79488"/>
              <a:ext cx="2565998" cy="2405430"/>
            </a:xfrm>
            <a:prstGeom prst="roundRect">
              <a:avLst>
                <a:gd fmla="val 10000" name="adj"/>
              </a:avLst>
            </a:prstGeom>
            <a:blipFill rotWithShape="1">
              <a:blip r:embed="rId3">
                <a:alphaModFix/>
              </a:blip>
              <a:stretch>
                <a:fillRect b="-21996" l="0" r="0" t="-21996"/>
              </a:stretch>
            </a:blip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10800000">
              <a:off x="355583" y="2564405"/>
              <a:ext cx="2565998" cy="3134274"/>
            </a:xfrm>
            <a:prstGeom prst="round2SameRect">
              <a:avLst>
                <a:gd fmla="val 10500" name="adj1"/>
                <a:gd fmla="val 0" name="adj2"/>
              </a:avLst>
            </a:prstGeom>
            <a:gradFill>
              <a:gsLst>
                <a:gs pos="0">
                  <a:srgbClr val="AFCAE9"/>
                </a:gs>
                <a:gs pos="50000">
                  <a:srgbClr val="A0C1E4"/>
                </a:gs>
                <a:gs pos="100000">
                  <a:srgbClr val="8FB8E4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434495" y="2564406"/>
              <a:ext cx="2408172" cy="3055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0" rIns="0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Vision and Mission: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b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Why does the team exist and what will it accomplish?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6022975" y="132905"/>
              <a:ext cx="2565998" cy="2341322"/>
            </a:xfrm>
            <a:prstGeom prst="roundRect">
              <a:avLst>
                <a:gd fmla="val 10000" name="adj"/>
              </a:avLst>
            </a:prstGeom>
            <a:blipFill rotWithShape="1">
              <a:blip r:embed="rId4">
                <a:alphaModFix/>
              </a:blip>
              <a:stretch>
                <a:fillRect b="-3999" l="0" r="0" t="-3999"/>
              </a:stretch>
            </a:blip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rot="10800000">
              <a:off x="3178180" y="2564405"/>
              <a:ext cx="2565998" cy="3134274"/>
            </a:xfrm>
            <a:prstGeom prst="round2SameRect">
              <a:avLst>
                <a:gd fmla="val 10500" name="adj1"/>
                <a:gd fmla="val 0" name="adj2"/>
              </a:avLst>
            </a:prstGeom>
            <a:gradFill>
              <a:gsLst>
                <a:gs pos="0">
                  <a:srgbClr val="AFCAE9"/>
                </a:gs>
                <a:gs pos="50000">
                  <a:srgbClr val="A0C1E4"/>
                </a:gs>
                <a:gs pos="100000">
                  <a:srgbClr val="8FB8E4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 txBox="1"/>
            <p:nvPr/>
          </p:nvSpPr>
          <p:spPr>
            <a:xfrm>
              <a:off x="3257093" y="2564406"/>
              <a:ext cx="2408172" cy="3055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0" rIns="0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Relationships and Norms: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are the professional relationship agreements of the team?</a:t>
              </a:r>
            </a:p>
          </p:txBody>
        </p:sp>
        <p:sp>
          <p:nvSpPr>
            <p:cNvPr id="93" name="Shape 93"/>
            <p:cNvSpPr/>
            <p:nvPr/>
          </p:nvSpPr>
          <p:spPr>
            <a:xfrm>
              <a:off x="3206791" y="100859"/>
              <a:ext cx="2565998" cy="2362684"/>
            </a:xfrm>
            <a:prstGeom prst="roundRect">
              <a:avLst>
                <a:gd fmla="val 10000" name="adj"/>
              </a:avLst>
            </a:prstGeom>
            <a:blipFill rotWithShape="1">
              <a:blip r:embed="rId5">
                <a:alphaModFix/>
              </a:blip>
              <a:stretch>
                <a:fillRect b="-21996" l="0" r="0" t="-21996"/>
              </a:stretch>
            </a:blip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10800000">
              <a:off x="6000779" y="2564405"/>
              <a:ext cx="2565998" cy="3134274"/>
            </a:xfrm>
            <a:prstGeom prst="round2SameRect">
              <a:avLst>
                <a:gd fmla="val 10500" name="adj1"/>
                <a:gd fmla="val 0" name="adj2"/>
              </a:avLst>
            </a:prstGeom>
            <a:gradFill>
              <a:gsLst>
                <a:gs pos="0">
                  <a:srgbClr val="AFCAE9"/>
                </a:gs>
                <a:gs pos="50000">
                  <a:srgbClr val="A0C1E4"/>
                </a:gs>
                <a:gs pos="100000">
                  <a:srgbClr val="8FB8E4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6079692" y="2564406"/>
              <a:ext cx="2408172" cy="3055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Discussion &amp; Decision Making: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does the team make decisions and ensure collaborative leadership?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Shape 96"/>
            <p:cNvSpPr/>
            <p:nvPr/>
          </p:nvSpPr>
          <p:spPr>
            <a:xfrm>
              <a:off x="8823378" y="207713"/>
              <a:ext cx="2565998" cy="2148977"/>
            </a:xfrm>
            <a:prstGeom prst="roundRect">
              <a:avLst>
                <a:gd fmla="val 10000" name="adj"/>
              </a:avLst>
            </a:prstGeom>
            <a:blipFill rotWithShape="1">
              <a:blip r:embed="rId6">
                <a:alphaModFix/>
              </a:blip>
              <a:stretch>
                <a:fillRect b="-12999" l="0" r="0" t="-12999"/>
              </a:stretch>
            </a:blipFill>
            <a:ln cap="flat" cmpd="sng" w="9525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 rot="10800000">
              <a:off x="8823377" y="2564405"/>
              <a:ext cx="2565998" cy="3134274"/>
            </a:xfrm>
            <a:prstGeom prst="round2SameRect">
              <a:avLst>
                <a:gd fmla="val 10500" name="adj1"/>
                <a:gd fmla="val 0" name="adj2"/>
              </a:avLst>
            </a:prstGeom>
            <a:gradFill>
              <a:gsLst>
                <a:gs pos="0">
                  <a:srgbClr val="AFCAE9"/>
                </a:gs>
                <a:gs pos="50000">
                  <a:srgbClr val="A0C1E4"/>
                </a:gs>
                <a:gs pos="100000">
                  <a:srgbClr val="8FB8E4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 txBox="1"/>
            <p:nvPr/>
          </p:nvSpPr>
          <p:spPr>
            <a:xfrm>
              <a:off x="8902290" y="2564406"/>
              <a:ext cx="2408172" cy="30553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Responsive and Systemic Planning:</a:t>
              </a:r>
            </a:p>
            <a:p>
              <a:pPr indent="0" lvl="0" marL="0" marR="0" rtl="0" algn="ctr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280"/>
                </a:spcBef>
                <a:spcAft>
                  <a:spcPts val="0"/>
                </a:spcAft>
                <a:buSzPct val="25000"/>
                <a:buNone/>
              </a:pP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does the team use PDSA to implement instructional change?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8200" y="162559"/>
            <a:ext cx="10515599" cy="7518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Mission:  The Reason the Team Exists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8200" y="1066800"/>
            <a:ext cx="10515599" cy="5110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mission of our leadership implementation team is to ensure equitable standards-based achievement and growth for all students </a:t>
            </a:r>
            <a:r>
              <a:rPr b="1" i="1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by regularly examining and analyzing grade level growth and achievement data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reviewing grade level reflections on the relationship between cause data and effects data; and communicating, implementing and monitoring progress on the School Continuous Improvement Plan.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To: The end result for students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By: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means of ensure this end result</a:t>
            </a:r>
          </a:p>
        </p:txBody>
      </p:sp>
      <p:sp>
        <p:nvSpPr>
          <p:cNvPr id="105" name="Shape 105"/>
          <p:cNvSpPr/>
          <p:nvPr/>
        </p:nvSpPr>
        <p:spPr>
          <a:xfrm>
            <a:off x="7932121" y="3771532"/>
            <a:ext cx="2565998" cy="2405430"/>
          </a:xfrm>
          <a:prstGeom prst="roundRect">
            <a:avLst>
              <a:gd fmla="val 10000" name="adj"/>
            </a:avLst>
          </a:prstGeom>
          <a:blipFill rotWithShape="1">
            <a:blip r:embed="rId3">
              <a:alphaModFix/>
            </a:blip>
            <a:stretch>
              <a:fillRect b="-21996" l="0" r="0" t="-21996"/>
            </a:stretch>
          </a:blip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Vision:  What is your team accomplishing at a future point?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“It is our vision that by Fall 2014 the team will be inclusive in our language and representation of students and staff; and use systems to improve achievement by examining, reflecting and action on grade level data.”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Why America’s growth is slowing, and a solution | The Fabius Maximus ..." id="112" name="Shape 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0" y="3281680"/>
            <a:ext cx="6901180" cy="3004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