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5" r:id="rId4"/>
    <p:sldId id="258" r:id="rId5"/>
    <p:sldId id="259" r:id="rId6"/>
    <p:sldId id="260" r:id="rId7"/>
    <p:sldId id="272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9C03B-655F-5E45-9C93-6FB39E79DAF1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E282F-3CCC-7248-9A6A-A6945110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6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E282F-3CCC-7248-9A6A-A694511008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4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EEF-8A9C-444C-85D5-161E3001F65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122F-87EF-8E4A-B4BD-70D285C1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EEF-8A9C-444C-85D5-161E3001F65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122F-87EF-8E4A-B4BD-70D285C1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EEF-8A9C-444C-85D5-161E3001F65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122F-87EF-8E4A-B4BD-70D285C1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EEF-8A9C-444C-85D5-161E3001F65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122F-87EF-8E4A-B4BD-70D285C1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EEF-8A9C-444C-85D5-161E3001F65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122F-87EF-8E4A-B4BD-70D285C1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EEF-8A9C-444C-85D5-161E3001F65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122F-87EF-8E4A-B4BD-70D285C1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EEF-8A9C-444C-85D5-161E3001F65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122F-87EF-8E4A-B4BD-70D285C1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EEF-8A9C-444C-85D5-161E3001F65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122F-87EF-8E4A-B4BD-70D285C1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EEF-8A9C-444C-85D5-161E3001F65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122F-87EF-8E4A-B4BD-70D285C1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EEF-8A9C-444C-85D5-161E3001F65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122F-87EF-8E4A-B4BD-70D285C1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EEF-8A9C-444C-85D5-161E3001F65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122F-87EF-8E4A-B4BD-70D285C1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5DEEF-8A9C-444C-85D5-161E3001F650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122F-87EF-8E4A-B4BD-70D285C1A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ackmold.awardspace.com/black-mold-toxic-stachybotrys-mycotoxins.html%23respiratory" TargetMode="External"/><Relationship Id="rId4" Type="http://schemas.openxmlformats.org/officeDocument/2006/relationships/hyperlink" Target="http://blackmold.awardspace.com/black-mold-toxic-stachybotrys-mycotoxins.html%23circulatory" TargetMode="External"/><Relationship Id="rId5" Type="http://schemas.openxmlformats.org/officeDocument/2006/relationships/hyperlink" Target="http://blackmold.awardspace.com/black-mold-toxic-stachybotrys-mycotoxins.html%23vision" TargetMode="External"/><Relationship Id="rId6" Type="http://schemas.openxmlformats.org/officeDocument/2006/relationships/hyperlink" Target="http://blackmold.awardspace.com/black-mold-toxic-stachybotrys-mycotoxins.html%23skin" TargetMode="External"/><Relationship Id="rId7" Type="http://schemas.openxmlformats.org/officeDocument/2006/relationships/hyperlink" Target="http://blackmold.awardspace.com/black-mold-toxic-stachybotrys-mycotoxins.html%23immune" TargetMode="External"/><Relationship Id="rId8" Type="http://schemas.openxmlformats.org/officeDocument/2006/relationships/hyperlink" Target="http://blackmold.awardspace.com/black-mold-toxic-stachybotrys-mycotoxins.html%23reproductive" TargetMode="External"/><Relationship Id="rId9" Type="http://schemas.openxmlformats.org/officeDocument/2006/relationships/hyperlink" Target="http://blackmold.awardspace.com/black-mold-toxic-stachybotrys-mycotoxins.html%23tiredness" TargetMode="External"/><Relationship Id="rId10" Type="http://schemas.openxmlformats.org/officeDocument/2006/relationships/hyperlink" Target="http://blackmold.awardspace.com/black-mold-toxic-stachybotrys-mycotoxins.html%23other" TargetMode="External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lackmold.awardspace.com/black-mold-toxic-stachybotrys-mycotoxins.html%23ment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rpes_simplex_virus,_type_1" TargetMode="External"/><Relationship Id="rId4" Type="http://schemas.openxmlformats.org/officeDocument/2006/relationships/hyperlink" Target="http://en.wikipedia.org/wiki/Influenza_virus" TargetMode="External"/><Relationship Id="rId5" Type="http://schemas.openxmlformats.org/officeDocument/2006/relationships/hyperlink" Target="http://en.wikipedia.org/wiki/Rabies_virus" TargetMode="External"/><Relationship Id="rId6" Type="http://schemas.openxmlformats.org/officeDocument/2006/relationships/hyperlink" Target="http://en.wikipedia.org/wiki/Poliovirus" TargetMode="External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en.wikipedia.org/wiki/Hepatitis_A_viru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asles" TargetMode="External"/><Relationship Id="rId4" Type="http://schemas.openxmlformats.org/officeDocument/2006/relationships/hyperlink" Target="http://en.wikipedia.org/wiki/Typhoid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n.wikipedia.org/wiki/Smallpo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client=firefox-a&amp;hs=028&amp;sa=X&amp;rls=org.mozilla:en-US:official&amp;biw=576&amp;bih=621&amp;tbm=isch&amp;tbnid=Bh36CnOnetD0YM:&amp;imgrefurl=http://www.factmonster.com/dk/encyclopedia/fungi.html&amp;docid=CUgzWvbqNCH52M&amp;imgurl=http://www.factmonster.com/images/ency086molds001.jpg&amp;w=250&amp;h=262&amp;ei=RY3hUr-qKMXYyAHJ-ICgBQ&amp;zoom=1&amp;ved=0CHIQhBwwAw&amp;iact=rc&amp;dur=330&amp;page=1&amp;start=0&amp;ndsp=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Microbiology?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10" y="0"/>
            <a:ext cx="91738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5053" y="949159"/>
            <a:ext cx="3756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What is Microbiology?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Mental and neurological symptoms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Respiratory symptoms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Circulatory symptoms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Vision and eye problems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6"/>
              </a:rPr>
              <a:t>Skin problems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7"/>
              </a:rPr>
              <a:t>Immune system problems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8"/>
              </a:rPr>
              <a:t>Reproductive system problems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/>
              </a:rPr>
              <a:t>Tiredness and discomfort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/>
              </a:rPr>
              <a:t>Other illnesses and health effects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802" y="274638"/>
            <a:ext cx="4406398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2501900" cy="325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227" y="1600200"/>
            <a:ext cx="3403600" cy="238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027" y="3987800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80" y="2278634"/>
            <a:ext cx="1538604" cy="1538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10" y="3817238"/>
            <a:ext cx="2667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00" y="2486161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718061"/>
            <a:ext cx="34290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1417638"/>
            <a:ext cx="381000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10" y="593838"/>
            <a:ext cx="2703288" cy="1684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Yogurt</a:t>
            </a:r>
          </a:p>
          <a:p>
            <a:r>
              <a:rPr lang="en-US" dirty="0" smtClean="0"/>
              <a:t>Cheese</a:t>
            </a:r>
          </a:p>
          <a:p>
            <a:r>
              <a:rPr lang="en-US" dirty="0" smtClean="0"/>
              <a:t>Prevents diseases</a:t>
            </a:r>
          </a:p>
          <a:p>
            <a:r>
              <a:rPr lang="en-US" dirty="0" smtClean="0"/>
              <a:t>Helps digest nutrients</a:t>
            </a:r>
          </a:p>
          <a:p>
            <a:r>
              <a:rPr lang="en-US" dirty="0" smtClean="0"/>
              <a:t>May prevent cancer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67" y="2486152"/>
            <a:ext cx="3351478" cy="2835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4875"/>
            <a:ext cx="4965629" cy="36124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274638"/>
            <a:ext cx="8923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Fecal</a:t>
            </a:r>
            <a:r>
              <a:rPr lang="en-US" sz="4400" dirty="0" smtClean="0"/>
              <a:t> </a:t>
            </a:r>
            <a:r>
              <a:rPr lang="en-US" sz="4400" b="1" dirty="0" err="1" smtClean="0"/>
              <a:t>microbiota</a:t>
            </a:r>
            <a:r>
              <a:rPr lang="en-US" sz="4400" b="1" dirty="0" smtClean="0"/>
              <a:t> transplantation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504" y="1417638"/>
            <a:ext cx="2438400" cy="3612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Bacterial Meningitis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Diphtheria </a:t>
            </a:r>
          </a:p>
          <a:p>
            <a:r>
              <a:rPr lang="en-US" b="1" dirty="0" smtClean="0"/>
              <a:t>Streptococcal Disease</a:t>
            </a:r>
          </a:p>
          <a:p>
            <a:r>
              <a:rPr lang="en-US" b="1" dirty="0" smtClean="0"/>
              <a:t>Pneumonia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Scarlet Fever </a:t>
            </a:r>
          </a:p>
          <a:p>
            <a:r>
              <a:rPr lang="en-US" b="1" dirty="0" smtClean="0"/>
              <a:t>Urinary Tract Infections </a:t>
            </a:r>
          </a:p>
          <a:p>
            <a:r>
              <a:rPr lang="en-US" b="1" dirty="0" smtClean="0"/>
              <a:t>Toxic Shock Syndrome </a:t>
            </a:r>
          </a:p>
          <a:p>
            <a:r>
              <a:rPr lang="en-US" b="1" dirty="0" smtClean="0"/>
              <a:t>               Pink eye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7"/>
            <a:ext cx="2309195" cy="1570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39527"/>
            <a:ext cx="2959186" cy="1999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632" y="4866170"/>
            <a:ext cx="3166786" cy="199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Colds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hlinkClick r:id="rId2" tooltip="Hepatitis A virus"/>
              </a:rPr>
              <a:t>Hepatitis A virus</a:t>
            </a:r>
            <a:endParaRPr lang="en-US" dirty="0" smtClean="0"/>
          </a:p>
          <a:p>
            <a:r>
              <a:rPr lang="en-US" dirty="0" smtClean="0">
                <a:hlinkClick r:id="rId3" tooltip="Herpes simplex virus, type 1"/>
              </a:rPr>
              <a:t>Herpes simplex </a:t>
            </a:r>
            <a:endParaRPr lang="en-US" dirty="0" smtClean="0"/>
          </a:p>
          <a:p>
            <a:r>
              <a:rPr lang="en-US" dirty="0" smtClean="0">
                <a:hlinkClick r:id="rId4" tooltip="Influenza virus"/>
              </a:rPr>
              <a:t>Influenza virus</a:t>
            </a:r>
            <a:endParaRPr lang="en-US" dirty="0" smtClean="0"/>
          </a:p>
          <a:p>
            <a:r>
              <a:rPr lang="en-US" dirty="0" smtClean="0">
                <a:hlinkClick r:id="rId5" tooltip="Rabies virus"/>
              </a:rPr>
              <a:t>Rabies virus</a:t>
            </a:r>
            <a:endParaRPr lang="en-US" dirty="0" smtClean="0"/>
          </a:p>
          <a:p>
            <a:r>
              <a:rPr lang="en-US" dirty="0" smtClean="0">
                <a:hlinkClick r:id="rId6" tooltip="Poliovirus"/>
              </a:rPr>
              <a:t>Poliovirus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417638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8407" y="3636673"/>
            <a:ext cx="28829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and Epidemics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2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AIDS has killed 30,000,000 from 1981 to present day.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5625"/>
            <a:ext cx="5509080" cy="3278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tooltip="Smallpox"/>
              </a:rPr>
              <a:t>Smallpox</a:t>
            </a:r>
            <a:r>
              <a:rPr lang="en-US" dirty="0" smtClean="0"/>
              <a:t>, </a:t>
            </a:r>
            <a:r>
              <a:rPr lang="en-US" dirty="0"/>
              <a:t>M</a:t>
            </a:r>
            <a:r>
              <a:rPr lang="en-US" dirty="0" smtClean="0">
                <a:hlinkClick r:id="rId3" tooltip="Measles"/>
              </a:rPr>
              <a:t>easles</a:t>
            </a:r>
            <a:r>
              <a:rPr lang="en-US" dirty="0" smtClean="0"/>
              <a:t>, </a:t>
            </a:r>
            <a:r>
              <a:rPr lang="en-US" dirty="0"/>
              <a:t>T</a:t>
            </a:r>
            <a:r>
              <a:rPr lang="en-US" dirty="0" smtClean="0">
                <a:hlinkClick r:id="rId4" tooltip="Typhoid"/>
              </a:rPr>
              <a:t>yphoid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781514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Killed 90-95% of native population from    					1500 to 1900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513539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Black Plague killed 100,000,000 people – ¼ of the world’s population.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 today…..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13" y="1263984"/>
            <a:ext cx="35179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47" y="4267200"/>
            <a:ext cx="3810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947" y="2687500"/>
            <a:ext cx="4684714" cy="2633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Microbiology is the study of the microscopic world.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250 × 262 - factmonster.com</a:t>
            </a:r>
          </a:p>
          <a:p>
            <a:r>
              <a:rPr lang="en-US" dirty="0" smtClean="0">
                <a:hlinkClick r:id="rId2"/>
              </a:rPr>
              <a:t>250 × 262 - factmonster.com</a:t>
            </a:r>
          </a:p>
          <a:p>
            <a:r>
              <a:rPr lang="en-US" dirty="0" smtClean="0"/>
              <a:t>Ba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3721100" cy="218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540495"/>
            <a:ext cx="4229100" cy="191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63" y="4540000"/>
            <a:ext cx="1473676" cy="154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839" y="3784600"/>
            <a:ext cx="2376237" cy="2877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6937" y="2836481"/>
            <a:ext cx="2755900" cy="294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9463" y="4659930"/>
            <a:ext cx="2934537" cy="21980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6804" y="4018257"/>
            <a:ext cx="137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Virus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9172" y="6126163"/>
            <a:ext cx="133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71709" y="3784600"/>
            <a:ext cx="141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protist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49226" y="6086450"/>
            <a:ext cx="130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epidemics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600200"/>
            <a:ext cx="107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Fungus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Recent Outbreak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West Africa</a:t>
            </a:r>
          </a:p>
          <a:p>
            <a:r>
              <a:rPr lang="en-US" dirty="0" smtClean="0"/>
              <a:t>(estimate)</a:t>
            </a:r>
          </a:p>
          <a:p>
            <a:r>
              <a:rPr lang="en-US" dirty="0" smtClean="0"/>
              <a:t>52% death rate</a:t>
            </a:r>
          </a:p>
          <a:p>
            <a:r>
              <a:rPr lang="en-US" dirty="0" smtClean="0"/>
              <a:t>“Epidemic of international concern”</a:t>
            </a:r>
          </a:p>
          <a:p>
            <a:r>
              <a:rPr lang="en-US" dirty="0" smtClean="0"/>
              <a:t>13,000 cases and 8,000 deaths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833563"/>
            <a:ext cx="3810000" cy="429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Notes – (online or in notebook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b="1" dirty="0"/>
              <a:t>Hand outs and Paper Assignments – organized (some</a:t>
            </a:r>
            <a:endParaRPr lang="en-US" dirty="0"/>
          </a:p>
          <a:p>
            <a:r>
              <a:rPr lang="en-US" b="1" dirty="0"/>
              <a:t>assignments on </a:t>
            </a:r>
            <a:r>
              <a:rPr lang="en-US" b="1" dirty="0" err="1"/>
              <a:t>Showbie</a:t>
            </a:r>
            <a:r>
              <a:rPr lang="en-US" b="1" dirty="0"/>
              <a:t>)</a:t>
            </a:r>
            <a:endParaRPr lang="en-US" dirty="0"/>
          </a:p>
          <a:p>
            <a:pPr lvl="0"/>
            <a:r>
              <a:rPr lang="en-US" dirty="0"/>
              <a:t>Latin/Greek ( in notebook or online version of notecards)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384" r="5384"/>
          <a:stretch>
            <a:fillRect/>
          </a:stretch>
        </p:blipFill>
        <p:spPr>
          <a:xfrm>
            <a:off x="4648200" y="1600201"/>
            <a:ext cx="1736291" cy="19458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816" y="587261"/>
            <a:ext cx="2150634" cy="2274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292" y="3705146"/>
            <a:ext cx="2961508" cy="296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31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Study Aids/quizzes – evidence of “active reviewing of notes”</a:t>
            </a:r>
            <a:endParaRPr lang="en-US" dirty="0"/>
          </a:p>
          <a:p>
            <a:r>
              <a:rPr lang="en-US" dirty="0"/>
              <a:t>evidence that student has revisited the notes: </a:t>
            </a:r>
          </a:p>
          <a:p>
            <a:r>
              <a:rPr lang="en-US" dirty="0"/>
              <a:t>note cards, “folded” sheets, concept maps, study </a:t>
            </a:r>
            <a:r>
              <a:rPr lang="en-US" dirty="0" smtClean="0"/>
              <a:t>blue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you “do” Cornell notes correctly – this can count for this section.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7692" r="27692"/>
          <a:stretch>
            <a:fillRect/>
          </a:stretch>
        </p:blipFill>
        <p:spPr>
          <a:xfrm>
            <a:off x="4866863" y="1600200"/>
            <a:ext cx="4133073" cy="3905248"/>
          </a:xfrm>
        </p:spPr>
      </p:pic>
    </p:spTree>
    <p:extLst>
      <p:ext uri="{BB962C8B-B14F-4D97-AF65-F5344CB8AC3E}">
        <p14:creationId xmlns:p14="http://schemas.microsoft.com/office/powerpoint/2010/main" val="39942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Summaries</a:t>
            </a:r>
          </a:p>
          <a:p>
            <a:pPr lvl="1"/>
            <a:r>
              <a:rPr lang="en-US" dirty="0" smtClean="0"/>
              <a:t>What you learned not what you did</a:t>
            </a:r>
          </a:p>
          <a:p>
            <a:pPr lvl="1"/>
            <a:r>
              <a:rPr lang="en-US" dirty="0" smtClean="0"/>
              <a:t>Can be after notes or on one page or document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7075" b="70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459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groups that we study: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53" y="1600200"/>
            <a:ext cx="5561263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7" y="1600200"/>
            <a:ext cx="20320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820" y="1600200"/>
            <a:ext cx="2764947" cy="1821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427" y="3836640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610" y="958264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700" y="4069961"/>
            <a:ext cx="3289300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1" y="5301861"/>
            <a:ext cx="2077526" cy="1556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Malaria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1550"/>
            <a:ext cx="3581400" cy="227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62071"/>
            <a:ext cx="3429000" cy="237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092" y="2288953"/>
            <a:ext cx="4744908" cy="3035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863" y="1635542"/>
            <a:ext cx="3158926" cy="3500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75243"/>
            <a:ext cx="3734251" cy="3734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509710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#1 killer of children under 5 in the world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headache</a:t>
            </a:r>
          </a:p>
          <a:p>
            <a:r>
              <a:rPr lang="en-US" dirty="0" smtClean="0"/>
              <a:t>fever</a:t>
            </a:r>
          </a:p>
          <a:p>
            <a:r>
              <a:rPr lang="en-US" dirty="0" smtClean="0"/>
              <a:t>stiff neck</a:t>
            </a:r>
          </a:p>
          <a:p>
            <a:r>
              <a:rPr lang="en-US" dirty="0" smtClean="0"/>
              <a:t>loss of appetite</a:t>
            </a:r>
          </a:p>
          <a:p>
            <a:r>
              <a:rPr lang="en-US" dirty="0" smtClean="0"/>
              <a:t>vomiting</a:t>
            </a:r>
          </a:p>
          <a:p>
            <a:r>
              <a:rPr lang="en-US" dirty="0" smtClean="0"/>
              <a:t>altered mental state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coma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94" y="274638"/>
            <a:ext cx="4313506" cy="3239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513806"/>
            <a:ext cx="4089400" cy="318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73" y="274638"/>
            <a:ext cx="2445122" cy="1623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466" y="4374270"/>
            <a:ext cx="2019829" cy="1751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0"/>
            <a:ext cx="3492500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3924300"/>
            <a:ext cx="32385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6302" y="4039066"/>
            <a:ext cx="3378200" cy="241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8252" y="1898352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7"/>
            <a:ext cx="3193408" cy="2679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121" y="3915026"/>
            <a:ext cx="32512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1163720"/>
            <a:ext cx="45466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283</Words>
  <Application>Microsoft Macintosh PowerPoint</Application>
  <PresentationFormat>On-screen Show (4:3)</PresentationFormat>
  <Paragraphs>92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What is Microbiology?</vt:lpstr>
      <vt:lpstr>Microbiology is the study of the microscopic world.</vt:lpstr>
      <vt:lpstr>Big groups that we study: Domains</vt:lpstr>
      <vt:lpstr>Protists</vt:lpstr>
      <vt:lpstr>PowerPoint Presentation</vt:lpstr>
      <vt:lpstr>PowerPoint Presentation</vt:lpstr>
      <vt:lpstr>PowerPoint Presentation</vt:lpstr>
      <vt:lpstr>Fungus</vt:lpstr>
      <vt:lpstr>PowerPoint Presentation</vt:lpstr>
      <vt:lpstr>PowerPoint Presentation</vt:lpstr>
      <vt:lpstr>Yeast Infection</vt:lpstr>
      <vt:lpstr>Bacteria</vt:lpstr>
      <vt:lpstr>Good Bacteria</vt:lpstr>
      <vt:lpstr> </vt:lpstr>
      <vt:lpstr>Bad Bacteria</vt:lpstr>
      <vt:lpstr>Viruses</vt:lpstr>
      <vt:lpstr>Public Health and Epidemics</vt:lpstr>
      <vt:lpstr>Smallpox, Measles, Typhoid</vt:lpstr>
      <vt:lpstr>In the news today…..</vt:lpstr>
      <vt:lpstr>Most Recent Outbreak</vt:lpstr>
      <vt:lpstr>Notebooks</vt:lpstr>
      <vt:lpstr>Notebooks</vt:lpstr>
      <vt:lpstr>Notebooks</vt:lpstr>
    </vt:vector>
  </TitlesOfParts>
  <Company>St. Paul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Microbiology?</dc:title>
  <dc:creator>IT DEPT</dc:creator>
  <cp:lastModifiedBy>SPPS</cp:lastModifiedBy>
  <cp:revision>20</cp:revision>
  <dcterms:created xsi:type="dcterms:W3CDTF">2015-08-20T14:56:05Z</dcterms:created>
  <dcterms:modified xsi:type="dcterms:W3CDTF">2015-09-04T13:52:24Z</dcterms:modified>
</cp:coreProperties>
</file>