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handoutMasterIdLst>
    <p:handoutMasterId r:id="rId14"/>
  </p:handoutMasterIdLst>
  <p:sldIdLst>
    <p:sldId id="256" r:id="rId2"/>
    <p:sldId id="257" r:id="rId3"/>
    <p:sldId id="267" r:id="rId4"/>
    <p:sldId id="258" r:id="rId5"/>
    <p:sldId id="266" r:id="rId6"/>
    <p:sldId id="260" r:id="rId7"/>
    <p:sldId id="259" r:id="rId8"/>
    <p:sldId id="261" r:id="rId9"/>
    <p:sldId id="262" r:id="rId10"/>
    <p:sldId id="263" r:id="rId11"/>
    <p:sldId id="265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7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8AC0B-452C-3C46-90FD-0A3B5A6C8EE9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D07CC-2E5B-B94E-81A0-5C38915C8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8050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5208-37F5-1D45-8ADE-AF2698158C04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8BEC-6D2C-384B-944A-E42004EBFD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F7F5208-37F5-1D45-8ADE-AF2698158C04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D7D48BEC-6D2C-384B-944A-E42004EBF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5208-37F5-1D45-8ADE-AF2698158C04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8BEC-6D2C-384B-944A-E42004EBF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0F7F5208-37F5-1D45-8ADE-AF2698158C04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7D48BEC-6D2C-384B-944A-E42004EBF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5208-37F5-1D45-8ADE-AF2698158C04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8BEC-6D2C-384B-944A-E42004EBF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F7F5208-37F5-1D45-8ADE-AF2698158C04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8BEC-6D2C-384B-944A-E42004EBFD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5208-37F5-1D45-8ADE-AF2698158C04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8BEC-6D2C-384B-944A-E42004EBF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5208-37F5-1D45-8ADE-AF2698158C04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8BEC-6D2C-384B-944A-E42004EBFD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5208-37F5-1D45-8ADE-AF2698158C04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8BEC-6D2C-384B-944A-E42004EBF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5208-37F5-1D45-8ADE-AF2698158C04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8BEC-6D2C-384B-944A-E42004EBF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5208-37F5-1D45-8ADE-AF2698158C04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8BEC-6D2C-384B-944A-E42004EBF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5208-37F5-1D45-8ADE-AF2698158C04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8BEC-6D2C-384B-944A-E42004EBFD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5208-37F5-1D45-8ADE-AF2698158C04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8BEC-6D2C-384B-944A-E42004EBF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F7F5208-37F5-1D45-8ADE-AF2698158C04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D7D48BEC-6D2C-384B-944A-E42004EBFD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F7F5208-37F5-1D45-8ADE-AF2698158C04}" type="datetimeFigureOut">
              <a:rPr lang="en-US" smtClean="0"/>
              <a:pPr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7D48BEC-6D2C-384B-944A-E42004EBF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2292606"/>
          </a:xfrm>
        </p:spPr>
        <p:txBody>
          <a:bodyPr/>
          <a:lstStyle/>
          <a:p>
            <a:r>
              <a:rPr lang="en-US" dirty="0" smtClean="0"/>
              <a:t>Macromolecule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5"/>
            <a:ext cx="7583487" cy="3032115"/>
          </a:xfrm>
        </p:spPr>
        <p:txBody>
          <a:bodyPr>
            <a:normAutofit lnSpcReduction="10000"/>
          </a:bodyPr>
          <a:lstStyle/>
          <a:p>
            <a:endParaRPr lang="en-US" sz="4000" dirty="0" smtClean="0"/>
          </a:p>
          <a:p>
            <a:r>
              <a:rPr lang="en-US" sz="3459" dirty="0" smtClean="0">
                <a:solidFill>
                  <a:srgbClr val="000000"/>
                </a:solidFill>
              </a:rPr>
              <a:t>Word of the day: </a:t>
            </a:r>
          </a:p>
          <a:p>
            <a:r>
              <a:rPr lang="en-US" sz="3459" dirty="0" smtClean="0">
                <a:solidFill>
                  <a:srgbClr val="000000"/>
                </a:solidFill>
              </a:rPr>
              <a:t>Positive Test:</a:t>
            </a:r>
          </a:p>
          <a:p>
            <a:r>
              <a:rPr lang="en-US" sz="3459" dirty="0" smtClean="0">
                <a:solidFill>
                  <a:srgbClr val="000000"/>
                </a:solidFill>
              </a:rPr>
              <a:t>A reaction (or color change) that shows that a substance is present</a:t>
            </a:r>
            <a:r>
              <a:rPr lang="en-US" sz="4000" dirty="0" smtClean="0">
                <a:solidFill>
                  <a:srgbClr val="000000"/>
                </a:solidFill>
              </a:rPr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263" y="360947"/>
            <a:ext cx="82215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Agenda:</a:t>
            </a:r>
          </a:p>
          <a:p>
            <a:r>
              <a:rPr lang="en-US" sz="2400" dirty="0" smtClean="0"/>
              <a:t>	Announcements</a:t>
            </a:r>
          </a:p>
          <a:p>
            <a:r>
              <a:rPr lang="en-US" sz="2400" dirty="0" smtClean="0"/>
              <a:t>	Latin and Greek Quiz</a:t>
            </a:r>
          </a:p>
          <a:p>
            <a:r>
              <a:rPr lang="en-US" sz="2400" dirty="0" smtClean="0"/>
              <a:t>	Test Review</a:t>
            </a:r>
          </a:p>
          <a:p>
            <a:r>
              <a:rPr lang="en-US" sz="2400" dirty="0" smtClean="0"/>
              <a:t>	Macromolecule Testing Lab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for Macromolecules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8" cy="471783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Lipids</a:t>
            </a:r>
          </a:p>
          <a:p>
            <a:pPr lvl="1"/>
            <a:r>
              <a:rPr lang="en-US" dirty="0" smtClean="0"/>
              <a:t>Use Sudan 3 powder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Instructions:</a:t>
            </a:r>
          </a:p>
          <a:p>
            <a:pPr lvl="2">
              <a:buFontTx/>
              <a:buChar char="•"/>
            </a:pPr>
            <a:r>
              <a:rPr lang="en-US" dirty="0" smtClean="0"/>
              <a:t>Put a small amount of sample on a piece of aluminum foil</a:t>
            </a:r>
          </a:p>
          <a:p>
            <a:pPr lvl="2">
              <a:buFontTx/>
              <a:buChar char="•"/>
            </a:pPr>
            <a:r>
              <a:rPr lang="en-US" dirty="0" smtClean="0"/>
              <a:t>Get </a:t>
            </a:r>
            <a:r>
              <a:rPr lang="en-US" dirty="0" err="1" smtClean="0"/>
              <a:t>sudan</a:t>
            </a:r>
            <a:r>
              <a:rPr lang="en-US" dirty="0" smtClean="0"/>
              <a:t> 3 powder from teacher</a:t>
            </a:r>
          </a:p>
          <a:p>
            <a:pPr lvl="2">
              <a:buFontTx/>
              <a:buChar char="•"/>
            </a:pPr>
            <a:r>
              <a:rPr lang="en-US" dirty="0" smtClean="0"/>
              <a:t>Stir powder into sample</a:t>
            </a:r>
          </a:p>
          <a:p>
            <a:pPr lvl="2">
              <a:buFontTx/>
              <a:buChar char="•"/>
            </a:pPr>
            <a:r>
              <a:rPr lang="en-US" dirty="0" smtClean="0"/>
              <a:t>Soluble: lipid</a:t>
            </a:r>
          </a:p>
          <a:p>
            <a:pPr lvl="2">
              <a:buFontTx/>
              <a:buChar char="•"/>
            </a:pPr>
            <a:r>
              <a:rPr lang="en-US" dirty="0" smtClean="0"/>
              <a:t>Non soluble – not a lipid</a:t>
            </a:r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503" y="1828800"/>
            <a:ext cx="2454553" cy="1831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Chart #2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90" cy="21996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16698"/>
                <a:gridCol w="1516698"/>
                <a:gridCol w="1516698"/>
                <a:gridCol w="1516698"/>
                <a:gridCol w="151669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4261" marR="8426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Mono</a:t>
                      </a:r>
                      <a:endParaRPr lang="en-US" dirty="0"/>
                    </a:p>
                  </a:txBody>
                  <a:tcPr marL="84261" marR="8426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Poly</a:t>
                      </a:r>
                      <a:endParaRPr lang="en-US" dirty="0"/>
                    </a:p>
                  </a:txBody>
                  <a:tcPr marL="84261" marR="8426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Protein</a:t>
                      </a:r>
                      <a:endParaRPr lang="en-US" dirty="0"/>
                    </a:p>
                  </a:txBody>
                  <a:tcPr marL="84261" marR="8426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Lipid</a:t>
                      </a:r>
                      <a:endParaRPr lang="en-US" dirty="0"/>
                    </a:p>
                  </a:txBody>
                  <a:tcPr marL="84261" marR="8426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Unknown 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4261" marR="84261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 marL="84261" marR="84261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4261" marR="8426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4261" marR="84261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4261" marR="8426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Unknown 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4261" marR="84261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 marL="84261" marR="8426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4261" marR="8426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4261" marR="8426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4261" marR="84261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79465" y="4436702"/>
          <a:ext cx="7583490" cy="13503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6698"/>
                <a:gridCol w="1516698"/>
                <a:gridCol w="1516698"/>
                <a:gridCol w="1516698"/>
                <a:gridCol w="1516698"/>
              </a:tblGrid>
              <a:tr h="1350301">
                <a:tc>
                  <a:txBody>
                    <a:bodyPr/>
                    <a:lstStyle/>
                    <a:p>
                      <a:r>
                        <a:rPr lang="en-US" dirty="0" smtClean="0"/>
                        <a:t>Unknown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for Unknowns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the unknowns from your teacher</a:t>
            </a:r>
          </a:p>
          <a:p>
            <a:r>
              <a:rPr lang="en-US" dirty="0" smtClean="0"/>
              <a:t>Perform each macromolecule test to determine what is present in the unknown</a:t>
            </a:r>
          </a:p>
          <a:p>
            <a:r>
              <a:rPr lang="en-US" b="1" dirty="0" smtClean="0"/>
              <a:t>Hints</a:t>
            </a:r>
          </a:p>
          <a:p>
            <a:pPr lvl="1"/>
            <a:r>
              <a:rPr lang="en-US" dirty="0" smtClean="0"/>
              <a:t>Use your known data charts to determine the unknown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on earth is carbon based.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Carbon is an element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361" y="2367139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Carbon Molecule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to all the macromolecules that make up the cell</a:t>
            </a:r>
          </a:p>
          <a:p>
            <a:pPr lvl="1"/>
            <a:r>
              <a:rPr lang="en-US" dirty="0" smtClean="0"/>
              <a:t>Give us energy</a:t>
            </a:r>
          </a:p>
          <a:p>
            <a:pPr lvl="1"/>
            <a:r>
              <a:rPr lang="en-US" dirty="0" smtClean="0"/>
              <a:t>Repair cells</a:t>
            </a:r>
          </a:p>
          <a:p>
            <a:pPr lvl="1"/>
            <a:r>
              <a:rPr lang="en-US" dirty="0" smtClean="0"/>
              <a:t>Make up the cell membrane</a:t>
            </a:r>
          </a:p>
          <a:p>
            <a:pPr lvl="1"/>
            <a:r>
              <a:rPr lang="en-US" dirty="0" smtClean="0"/>
              <a:t>Help in cell communication</a:t>
            </a:r>
          </a:p>
          <a:p>
            <a:pPr lvl="1"/>
            <a:r>
              <a:rPr lang="en-US" dirty="0" smtClean="0"/>
              <a:t>And many more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109" y="3241638"/>
            <a:ext cx="3906127" cy="28845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macromolecules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Proteins</a:t>
            </a:r>
          </a:p>
          <a:p>
            <a:r>
              <a:rPr lang="en-US" sz="4000" dirty="0" smtClean="0"/>
              <a:t>Lipids</a:t>
            </a:r>
          </a:p>
          <a:p>
            <a:r>
              <a:rPr lang="en-US" sz="4000" dirty="0" smtClean="0"/>
              <a:t>Carbohydrate</a:t>
            </a:r>
          </a:p>
          <a:p>
            <a:pPr lvl="1"/>
            <a:r>
              <a:rPr lang="en-US" sz="4000" dirty="0" smtClean="0"/>
              <a:t>Sugars (</a:t>
            </a:r>
            <a:r>
              <a:rPr lang="en-US" sz="4000" dirty="0" err="1" smtClean="0"/>
              <a:t>monosaccharides</a:t>
            </a:r>
            <a:r>
              <a:rPr lang="en-US" sz="4000" dirty="0" smtClean="0"/>
              <a:t>)</a:t>
            </a:r>
          </a:p>
          <a:p>
            <a:pPr lvl="1"/>
            <a:r>
              <a:rPr lang="en-US" sz="4000" dirty="0" smtClean="0"/>
              <a:t>Starches (polysaccharides)</a:t>
            </a:r>
          </a:p>
          <a:p>
            <a:r>
              <a:rPr lang="en-US" sz="4000" dirty="0" smtClean="0"/>
              <a:t>Nucleic 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do not test for Nucleic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All living things have nucleic acid (genetic materials).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65296"/>
            <a:ext cx="8229600" cy="1782934"/>
          </a:xfrm>
        </p:spPr>
        <p:txBody>
          <a:bodyPr/>
          <a:lstStyle/>
          <a:p>
            <a:r>
              <a:rPr lang="en-US" dirty="0" smtClean="0"/>
              <a:t>Data Chart #1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95523"/>
          <a:ext cx="8229600" cy="498815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43200"/>
                <a:gridCol w="2743200"/>
                <a:gridCol w="2743200"/>
              </a:tblGrid>
              <a:tr h="863834">
                <a:tc>
                  <a:txBody>
                    <a:bodyPr/>
                    <a:lstStyle/>
                    <a:p>
                      <a:r>
                        <a:rPr lang="en-US" dirty="0" smtClean="0"/>
                        <a:t>Macromolecule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Indicator 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 Test</a:t>
                      </a:r>
                      <a:endParaRPr lang="en-US" dirty="0"/>
                    </a:p>
                  </a:txBody>
                  <a:tcPr/>
                </a:tc>
              </a:tr>
              <a:tr h="863834">
                <a:tc>
                  <a:txBody>
                    <a:bodyPr/>
                    <a:lstStyle/>
                    <a:p>
                      <a:r>
                        <a:rPr lang="en-US" dirty="0" smtClean="0"/>
                        <a:t>Carbohydrate: monosaccharide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3834">
                <a:tc>
                  <a:txBody>
                    <a:bodyPr/>
                    <a:lstStyle/>
                    <a:p>
                      <a:r>
                        <a:rPr lang="en-US" dirty="0" smtClean="0"/>
                        <a:t>Carbohydrate: Polysaccharide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3834">
                <a:tc>
                  <a:txBody>
                    <a:bodyPr/>
                    <a:lstStyle/>
                    <a:p>
                      <a:r>
                        <a:rPr lang="en-US" dirty="0" smtClean="0"/>
                        <a:t>Protein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0560">
                <a:tc>
                  <a:txBody>
                    <a:bodyPr/>
                    <a:lstStyle/>
                    <a:p>
                      <a:r>
                        <a:rPr lang="en-US" dirty="0" smtClean="0"/>
                        <a:t>Lipid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for Macromolecules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8" cy="488924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Carbohydrates (monosaccharide)</a:t>
            </a:r>
          </a:p>
          <a:p>
            <a:pPr lvl="1"/>
            <a:r>
              <a:rPr lang="en-US" dirty="0" smtClean="0"/>
              <a:t>Use Benedicts Solution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Instructions:</a:t>
            </a:r>
          </a:p>
          <a:p>
            <a:pPr lvl="2"/>
            <a:r>
              <a:rPr lang="en-US" dirty="0" smtClean="0"/>
              <a:t>Add a small sample of carbohydrate (</a:t>
            </a:r>
            <a:r>
              <a:rPr lang="en-US" dirty="0" err="1" smtClean="0"/>
              <a:t>monosccharide</a:t>
            </a:r>
            <a:r>
              <a:rPr lang="en-US" dirty="0" smtClean="0"/>
              <a:t>) to a test tube</a:t>
            </a:r>
          </a:p>
          <a:p>
            <a:pPr lvl="2"/>
            <a:r>
              <a:rPr lang="en-US" dirty="0" smtClean="0"/>
              <a:t>Add 20 drops of Benedicts solution</a:t>
            </a:r>
          </a:p>
          <a:p>
            <a:pPr lvl="2"/>
            <a:r>
              <a:rPr lang="en-US" dirty="0" smtClean="0"/>
              <a:t>Heat in hot water bath for three minutes</a:t>
            </a:r>
          </a:p>
          <a:p>
            <a:pPr lvl="2"/>
            <a:r>
              <a:rPr lang="en-US" dirty="0" smtClean="0"/>
              <a:t>Record color</a:t>
            </a:r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083" y="5334000"/>
            <a:ext cx="3241716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for Macromolecules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8" cy="488924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Carbohydrates (polysaccharide)</a:t>
            </a:r>
          </a:p>
          <a:p>
            <a:pPr lvl="1"/>
            <a:r>
              <a:rPr lang="en-US" dirty="0" smtClean="0"/>
              <a:t>Use Iodine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Instructions:</a:t>
            </a:r>
          </a:p>
          <a:p>
            <a:pPr lvl="2"/>
            <a:r>
              <a:rPr lang="en-US" dirty="0" smtClean="0"/>
              <a:t>Add a small sample of carbohydrate (polysaccharide) to a well plate</a:t>
            </a:r>
          </a:p>
          <a:p>
            <a:pPr lvl="2"/>
            <a:r>
              <a:rPr lang="en-US" dirty="0" smtClean="0"/>
              <a:t>Add 2 drops of Iodine solution</a:t>
            </a:r>
          </a:p>
          <a:p>
            <a:pPr lvl="2"/>
            <a:r>
              <a:rPr lang="en-US" dirty="0" smtClean="0"/>
              <a:t>Record color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834" y="4644478"/>
            <a:ext cx="2955165" cy="2213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for Macromolecules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Proteins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Biuret</a:t>
            </a:r>
            <a:r>
              <a:rPr lang="en-US" dirty="0" smtClean="0"/>
              <a:t> Solution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Instructions:</a:t>
            </a:r>
          </a:p>
          <a:p>
            <a:pPr lvl="2"/>
            <a:r>
              <a:rPr lang="en-US" dirty="0" smtClean="0"/>
              <a:t>Add a small sample of protein to a well plate</a:t>
            </a:r>
          </a:p>
          <a:p>
            <a:pPr lvl="2"/>
            <a:r>
              <a:rPr lang="en-US" dirty="0" smtClean="0"/>
              <a:t>Add 10 drops of </a:t>
            </a:r>
            <a:r>
              <a:rPr lang="en-US" dirty="0" err="1" smtClean="0"/>
              <a:t>biuret</a:t>
            </a:r>
            <a:r>
              <a:rPr lang="en-US" dirty="0" smtClean="0"/>
              <a:t> solution</a:t>
            </a:r>
          </a:p>
          <a:p>
            <a:pPr lvl="2"/>
            <a:r>
              <a:rPr lang="en-US" dirty="0" smtClean="0"/>
              <a:t>Record color</a:t>
            </a:r>
          </a:p>
          <a:p>
            <a:pPr lvl="2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771" y="4168943"/>
            <a:ext cx="32893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3247</TotalTime>
  <Words>320</Words>
  <Application>Microsoft Macintosh PowerPoint</Application>
  <PresentationFormat>On-screen Show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Precedent</vt:lpstr>
      <vt:lpstr>Macromolecule Testing</vt:lpstr>
      <vt:lpstr>Life on earth is carbon based.</vt:lpstr>
      <vt:lpstr>The Carbon Molecule</vt:lpstr>
      <vt:lpstr>The macromolecules of life</vt:lpstr>
      <vt:lpstr>We do not test for Nucleic Acids</vt:lpstr>
      <vt:lpstr>Data Chart #1</vt:lpstr>
      <vt:lpstr>Testing for Macromolecules</vt:lpstr>
      <vt:lpstr>Testing for Macromolecules</vt:lpstr>
      <vt:lpstr>Testing for Macromolecules</vt:lpstr>
      <vt:lpstr>Testing for Macromolecules</vt:lpstr>
      <vt:lpstr>Data Chart #2</vt:lpstr>
      <vt:lpstr>Test for Unknowns</vt:lpstr>
    </vt:vector>
  </TitlesOfParts>
  <Company>St. Paul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Macromolecule Testing</dc:title>
  <dc:creator>IT DEPT</dc:creator>
  <cp:lastModifiedBy>IT DEPT</cp:lastModifiedBy>
  <cp:revision>33</cp:revision>
  <cp:lastPrinted>2013-10-01T11:57:38Z</cp:lastPrinted>
  <dcterms:created xsi:type="dcterms:W3CDTF">2015-02-20T12:27:12Z</dcterms:created>
  <dcterms:modified xsi:type="dcterms:W3CDTF">2015-02-20T12:38:27Z</dcterms:modified>
</cp:coreProperties>
</file>