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Lst>
  <p:notesMasterIdLst>
    <p:notesMasterId r:id="rId38"/>
  </p:notesMasterIdLst>
  <p:handoutMasterIdLst>
    <p:handoutMasterId r:id="rId39"/>
  </p:handoutMasterIdLst>
  <p:sldIdLst>
    <p:sldId id="691" r:id="rId2"/>
    <p:sldId id="701" r:id="rId3"/>
    <p:sldId id="675" r:id="rId4"/>
    <p:sldId id="545" r:id="rId5"/>
    <p:sldId id="705" r:id="rId6"/>
    <p:sldId id="673" r:id="rId7"/>
    <p:sldId id="363" r:id="rId8"/>
    <p:sldId id="302" r:id="rId9"/>
    <p:sldId id="677" r:id="rId10"/>
    <p:sldId id="352" r:id="rId11"/>
    <p:sldId id="672" r:id="rId12"/>
    <p:sldId id="481" r:id="rId13"/>
    <p:sldId id="519" r:id="rId14"/>
    <p:sldId id="381" r:id="rId15"/>
    <p:sldId id="707" r:id="rId16"/>
    <p:sldId id="700" r:id="rId17"/>
    <p:sldId id="690" r:id="rId18"/>
    <p:sldId id="709" r:id="rId19"/>
    <p:sldId id="674" r:id="rId20"/>
    <p:sldId id="585" r:id="rId21"/>
    <p:sldId id="259" r:id="rId22"/>
    <p:sldId id="703" r:id="rId23"/>
    <p:sldId id="698" r:id="rId24"/>
    <p:sldId id="697" r:id="rId25"/>
    <p:sldId id="326" r:id="rId26"/>
    <p:sldId id="427" r:id="rId27"/>
    <p:sldId id="402" r:id="rId28"/>
    <p:sldId id="417" r:id="rId29"/>
    <p:sldId id="687" r:id="rId30"/>
    <p:sldId id="503" r:id="rId31"/>
    <p:sldId id="489" r:id="rId32"/>
    <p:sldId id="683" r:id="rId33"/>
    <p:sldId id="351" r:id="rId34"/>
    <p:sldId id="386" r:id="rId35"/>
    <p:sldId id="297" r:id="rId36"/>
    <p:sldId id="66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9A7279-7045-E54C-89EB-47D131866BC8}">
          <p14:sldIdLst>
            <p14:sldId id="691"/>
            <p14:sldId id="701"/>
            <p14:sldId id="675"/>
            <p14:sldId id="545"/>
            <p14:sldId id="705"/>
            <p14:sldId id="673"/>
            <p14:sldId id="363"/>
            <p14:sldId id="302"/>
            <p14:sldId id="677"/>
            <p14:sldId id="352"/>
            <p14:sldId id="672"/>
            <p14:sldId id="481"/>
            <p14:sldId id="519"/>
            <p14:sldId id="381"/>
            <p14:sldId id="707"/>
            <p14:sldId id="700"/>
            <p14:sldId id="690"/>
            <p14:sldId id="709"/>
            <p14:sldId id="674"/>
            <p14:sldId id="585"/>
            <p14:sldId id="259"/>
            <p14:sldId id="703"/>
            <p14:sldId id="698"/>
            <p14:sldId id="697"/>
            <p14:sldId id="326"/>
            <p14:sldId id="427"/>
            <p14:sldId id="402"/>
            <p14:sldId id="417"/>
            <p14:sldId id="687"/>
            <p14:sldId id="503"/>
            <p14:sldId id="489"/>
            <p14:sldId id="683"/>
            <p14:sldId id="351"/>
            <p14:sldId id="386"/>
            <p14:sldId id="297"/>
            <p14:sldId id="664"/>
          </p14:sldIdLst>
        </p14:section>
        <p14:section name="PowerPoint#2" id="{D87D7A78-5B72-2B47-AD23-B45ECF6E16A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34"/>
  </p:normalViewPr>
  <p:slideViewPr>
    <p:cSldViewPr>
      <p:cViewPr varScale="1">
        <p:scale>
          <a:sx n="88" d="100"/>
          <a:sy n="88" d="100"/>
        </p:scale>
        <p:origin x="17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80"/>
    </p:cViewPr>
  </p:sorterViewPr>
  <p:notesViewPr>
    <p:cSldViewPr snapToGrid="0" snapToObjects="1">
      <p:cViewPr varScale="1">
        <p:scale>
          <a:sx n="86" d="100"/>
          <a:sy n="86" d="100"/>
        </p:scale>
        <p:origin x="-284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2E6FF5AC-A37F-1846-A153-ED1043DA931F}" type="slidenum">
              <a:rPr lang="en-US"/>
              <a:pPr>
                <a:defRPr/>
              </a:pPr>
              <a:t>‹#›</a:t>
            </a:fld>
            <a:endParaRPr lang="en-US"/>
          </a:p>
        </p:txBody>
      </p:sp>
    </p:spTree>
    <p:extLst>
      <p:ext uri="{BB962C8B-B14F-4D97-AF65-F5344CB8AC3E}">
        <p14:creationId xmlns:p14="http://schemas.microsoft.com/office/powerpoint/2010/main" val="85194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AF40B7D-B8FC-F24C-88EB-E2DCA1B5030B}" type="slidenum">
              <a:rPr lang="en-US"/>
              <a:pPr>
                <a:defRPr/>
              </a:pPr>
              <a:t>‹#›</a:t>
            </a:fld>
            <a:endParaRPr lang="en-US"/>
          </a:p>
        </p:txBody>
      </p:sp>
    </p:spTree>
    <p:extLst>
      <p:ext uri="{BB962C8B-B14F-4D97-AF65-F5344CB8AC3E}">
        <p14:creationId xmlns:p14="http://schemas.microsoft.com/office/powerpoint/2010/main" val="1796953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CEF2434-CF58-254E-9ADD-BA4EDAD071EF}" type="slidenum">
              <a:rPr lang="en-US"/>
              <a:pPr/>
              <a:t>8</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132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96B2054B-3725-4347-8193-5FC700C98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E66BD9-FAC7-7D4F-A5B8-71C94AB6B450}" type="slidenum">
              <a:rPr lang="en-US" altLang="en-US" sz="1200"/>
              <a:pPr/>
              <a:t>10</a:t>
            </a:fld>
            <a:endParaRPr lang="en-US" altLang="en-US" sz="1200"/>
          </a:p>
        </p:txBody>
      </p:sp>
      <p:sp>
        <p:nvSpPr>
          <p:cNvPr id="32770" name="Rectangle 2">
            <a:extLst>
              <a:ext uri="{FF2B5EF4-FFF2-40B4-BE49-F238E27FC236}">
                <a16:creationId xmlns:a16="http://schemas.microsoft.com/office/drawing/2014/main" id="{C9CA835F-D9A5-A548-87C3-B82A01208A86}"/>
              </a:ext>
            </a:extLst>
          </p:cNvPr>
          <p:cNvSpPr>
            <a:spLocks noGrp="1" noRot="1" noChangeAspect="1" noChangeArrowheads="1" noTextEdit="1"/>
          </p:cNvSpPr>
          <p:nvPr>
            <p:ph type="sldImg"/>
          </p:nvPr>
        </p:nvSpPr>
        <p:spPr>
          <a:xfrm>
            <a:off x="1371600" y="1143000"/>
            <a:ext cx="4114800" cy="3086100"/>
          </a:xfrm>
          <a:ln/>
        </p:spPr>
      </p:sp>
      <p:sp>
        <p:nvSpPr>
          <p:cNvPr id="32771" name="Rectangle 3">
            <a:extLst>
              <a:ext uri="{FF2B5EF4-FFF2-40B4-BE49-F238E27FC236}">
                <a16:creationId xmlns:a16="http://schemas.microsoft.com/office/drawing/2014/main" id="{B36B2324-2562-7543-B0B8-C1D52B2887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8574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Trauma-Focussed Cognitive Behavioural Therapy for Children and Adolescents with PTSD</a:t>
            </a:r>
          </a:p>
        </p:txBody>
      </p:sp>
      <p:sp>
        <p:nvSpPr>
          <p:cNvPr id="5" name="Rectangle 6"/>
          <p:cNvSpPr>
            <a:spLocks noGrp="1" noChangeArrowheads="1"/>
          </p:cNvSpPr>
          <p:nvPr>
            <p:ph type="ftr" sz="quarter" idx="4"/>
          </p:nvPr>
        </p:nvSpPr>
        <p:spPr>
          <a:ln/>
        </p:spPr>
        <p:txBody>
          <a:bodyPr/>
          <a:lstStyle/>
          <a:p>
            <a:r>
              <a:rPr lang="en-GB"/>
              <a:t>© David Trickey, Consultant Clinical Psychologist          www.traumaticstress.org.uk</a:t>
            </a:r>
          </a:p>
        </p:txBody>
      </p:sp>
      <p:sp>
        <p:nvSpPr>
          <p:cNvPr id="6" name="Rectangle 7"/>
          <p:cNvSpPr>
            <a:spLocks noGrp="1" noChangeArrowheads="1"/>
          </p:cNvSpPr>
          <p:nvPr>
            <p:ph type="sldNum" sz="quarter" idx="5"/>
          </p:nvPr>
        </p:nvSpPr>
        <p:spPr>
          <a:ln/>
        </p:spPr>
        <p:txBody>
          <a:bodyPr/>
          <a:lstStyle/>
          <a:p>
            <a:fld id="{8D8DA1C3-0E08-0642-B9DF-EDDF6D147680}" type="slidenum">
              <a:rPr lang="en-GB"/>
              <a:pPr/>
              <a:t>33</a:t>
            </a:fld>
            <a:endParaRPr lang="en-GB"/>
          </a:p>
        </p:txBody>
      </p:sp>
      <p:sp>
        <p:nvSpPr>
          <p:cNvPr id="1496066" name="Rectangle 2"/>
          <p:cNvSpPr>
            <a:spLocks noGrp="1" noRot="1" noChangeAspect="1" noChangeArrowheads="1" noTextEdit="1"/>
          </p:cNvSpPr>
          <p:nvPr>
            <p:ph type="sldImg"/>
          </p:nvPr>
        </p:nvSpPr>
        <p:spPr>
          <a:xfrm>
            <a:off x="2117725" y="390525"/>
            <a:ext cx="1860550" cy="1395413"/>
          </a:xfrm>
          <a:ln/>
        </p:spPr>
      </p:sp>
      <p:sp>
        <p:nvSpPr>
          <p:cNvPr id="1496067" name="Rectangle 3"/>
          <p:cNvSpPr>
            <a:spLocks noGrp="1" noChangeArrowheads="1"/>
          </p:cNvSpPr>
          <p:nvPr>
            <p:ph type="body" idx="1"/>
          </p:nvPr>
        </p:nvSpPr>
        <p:spPr>
          <a:xfrm>
            <a:off x="685800" y="1870075"/>
            <a:ext cx="5486400" cy="6588125"/>
          </a:xfrm>
        </p:spPr>
        <p:txBody>
          <a:bodyPr/>
          <a:lstStyle/>
          <a:p>
            <a:r>
              <a:rPr lang="en-GB"/>
              <a:t>Health warning</a:t>
            </a:r>
          </a:p>
          <a:p>
            <a:r>
              <a:rPr lang="en-GB"/>
              <a:t>Margaret Stroebe and Henk Schut have also studied hundreds of bereaved adults and noticed that (-click-) although lots of them do spend all of their time “mourning” and being sad which can really get in the way of getting on with things, lots of them also actually invest lots of time “getting on with stuff” (-click-) </a:t>
            </a:r>
          </a:p>
          <a:p>
            <a:r>
              <a:rPr lang="en-GB"/>
              <a:t>And they suggested that bereaved people alternate between these two ways of being (-click-) </a:t>
            </a:r>
          </a:p>
          <a:p>
            <a:r>
              <a:rPr lang="en-GB"/>
              <a:t>This is very normal (although if you’re switching as quickly as this, then that could be problematic!)</a:t>
            </a:r>
          </a:p>
          <a:p>
            <a:r>
              <a:rPr lang="en-GB"/>
              <a:t>The great thing about this is that if someone is in the Loss Orientation phase and are fed up with feeling wretched, then it can be very re-assuring to talk to them about how lots of people also experience the restoration orientation. Similarly if someone is busy getting on with stuff, we can sort of warn them that lots of people do that and then suddenly feel the pain – that way if and when it happens at least they were expecting and realise that it’s normal and not weird.</a:t>
            </a:r>
          </a:p>
        </p:txBody>
      </p:sp>
    </p:spTree>
    <p:extLst>
      <p:ext uri="{BB962C8B-B14F-4D97-AF65-F5344CB8AC3E}">
        <p14:creationId xmlns:p14="http://schemas.microsoft.com/office/powerpoint/2010/main" val="152912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160 minutes into session, including the midway break – group discussion if possible, if not one last pair and share</a:t>
            </a:r>
          </a:p>
        </p:txBody>
      </p:sp>
      <p:sp>
        <p:nvSpPr>
          <p:cNvPr id="4" name="Slide Number Placeholder 3"/>
          <p:cNvSpPr>
            <a:spLocks noGrp="1"/>
          </p:cNvSpPr>
          <p:nvPr>
            <p:ph type="sldNum" sz="quarter" idx="5"/>
          </p:nvPr>
        </p:nvSpPr>
        <p:spPr/>
        <p:txBody>
          <a:bodyPr/>
          <a:lstStyle/>
          <a:p>
            <a:pPr>
              <a:defRPr/>
            </a:pPr>
            <a:fld id="{9AF40B7D-B8FC-F24C-88EB-E2DCA1B5030B}" type="slidenum">
              <a:rPr lang="en-US" smtClean="0"/>
              <a:pPr>
                <a:defRPr/>
              </a:pPr>
              <a:t>35</a:t>
            </a:fld>
            <a:endParaRPr lang="en-US"/>
          </a:p>
        </p:txBody>
      </p:sp>
    </p:spTree>
    <p:extLst>
      <p:ext uri="{BB962C8B-B14F-4D97-AF65-F5344CB8AC3E}">
        <p14:creationId xmlns:p14="http://schemas.microsoft.com/office/powerpoint/2010/main" val="194403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10F4C4CA-73B0-3647-9502-352771DFEFBA}" type="slidenum">
              <a:rPr lang="en-US" smtClean="0"/>
              <a:pPr>
                <a:defRPr/>
              </a:pPr>
              <a:t>‹#›</a:t>
            </a:fld>
            <a:endParaRPr lang="en-US"/>
          </a:p>
        </p:txBody>
      </p:sp>
    </p:spTree>
    <p:extLst>
      <p:ext uri="{BB962C8B-B14F-4D97-AF65-F5344CB8AC3E}">
        <p14:creationId xmlns:p14="http://schemas.microsoft.com/office/powerpoint/2010/main" val="206167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1C17D5A6-A866-AF40-AE47-1AD3DD21CB31}" type="slidenum">
              <a:rPr lang="en-US" smtClean="0"/>
              <a:pPr>
                <a:defRPr/>
              </a:pPr>
              <a:t>‹#›</a:t>
            </a:fld>
            <a:endParaRPr lang="en-US"/>
          </a:p>
        </p:txBody>
      </p:sp>
    </p:spTree>
    <p:extLst>
      <p:ext uri="{BB962C8B-B14F-4D97-AF65-F5344CB8AC3E}">
        <p14:creationId xmlns:p14="http://schemas.microsoft.com/office/powerpoint/2010/main" val="20243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1C17D5A6-A866-AF40-AE47-1AD3DD21CB31}"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7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C17D5A6-A866-AF40-AE47-1AD3DD21CB31}" type="slidenum">
              <a:rPr lang="en-US" smtClean="0"/>
              <a:pPr>
                <a:defRPr/>
              </a:pPr>
              <a:t>‹#›</a:t>
            </a:fld>
            <a:endParaRPr lang="en-US"/>
          </a:p>
        </p:txBody>
      </p:sp>
    </p:spTree>
    <p:extLst>
      <p:ext uri="{BB962C8B-B14F-4D97-AF65-F5344CB8AC3E}">
        <p14:creationId xmlns:p14="http://schemas.microsoft.com/office/powerpoint/2010/main" val="251101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C17D5A6-A866-AF40-AE47-1AD3DD21CB31}"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52348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C17D5A6-A866-AF40-AE47-1AD3DD21CB31}" type="slidenum">
              <a:rPr lang="en-US" smtClean="0"/>
              <a:pPr>
                <a:defRPr/>
              </a:pPr>
              <a:t>‹#›</a:t>
            </a:fld>
            <a:endParaRPr lang="en-US"/>
          </a:p>
        </p:txBody>
      </p:sp>
    </p:spTree>
    <p:extLst>
      <p:ext uri="{BB962C8B-B14F-4D97-AF65-F5344CB8AC3E}">
        <p14:creationId xmlns:p14="http://schemas.microsoft.com/office/powerpoint/2010/main" val="141173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F966C2B-691D-FC45-96E5-A7A71A325F6F}" type="slidenum">
              <a:rPr lang="en-US" smtClean="0"/>
              <a:pPr>
                <a:defRPr/>
              </a:pPr>
              <a:t>‹#›</a:t>
            </a:fld>
            <a:endParaRPr lang="en-US"/>
          </a:p>
        </p:txBody>
      </p:sp>
    </p:spTree>
    <p:extLst>
      <p:ext uri="{BB962C8B-B14F-4D97-AF65-F5344CB8AC3E}">
        <p14:creationId xmlns:p14="http://schemas.microsoft.com/office/powerpoint/2010/main" val="286242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960FC96-B09C-0B49-8847-CF3F18C56A71}" type="slidenum">
              <a:rPr lang="en-US" smtClean="0"/>
              <a:pPr>
                <a:defRPr/>
              </a:pPr>
              <a:t>‹#›</a:t>
            </a:fld>
            <a:endParaRPr lang="en-US"/>
          </a:p>
        </p:txBody>
      </p:sp>
    </p:spTree>
    <p:extLst>
      <p:ext uri="{BB962C8B-B14F-4D97-AF65-F5344CB8AC3E}">
        <p14:creationId xmlns:p14="http://schemas.microsoft.com/office/powerpoint/2010/main" val="240528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B24FFB5-8A27-D74E-8761-1DBD96E5350F}" type="slidenum">
              <a:rPr lang="en-US" smtClean="0"/>
              <a:pPr>
                <a:defRPr/>
              </a:pPr>
              <a:t>‹#›</a:t>
            </a:fld>
            <a:endParaRPr lang="en-US"/>
          </a:p>
        </p:txBody>
      </p:sp>
    </p:spTree>
    <p:extLst>
      <p:ext uri="{BB962C8B-B14F-4D97-AF65-F5344CB8AC3E}">
        <p14:creationId xmlns:p14="http://schemas.microsoft.com/office/powerpoint/2010/main" val="146072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5781CDE-28F4-C44D-B824-2B5FF46DA2C9}" type="slidenum">
              <a:rPr lang="en-US" smtClean="0"/>
              <a:pPr>
                <a:defRPr/>
              </a:pPr>
              <a:t>‹#›</a:t>
            </a:fld>
            <a:endParaRPr lang="en-US"/>
          </a:p>
        </p:txBody>
      </p:sp>
    </p:spTree>
    <p:extLst>
      <p:ext uri="{BB962C8B-B14F-4D97-AF65-F5344CB8AC3E}">
        <p14:creationId xmlns:p14="http://schemas.microsoft.com/office/powerpoint/2010/main" val="34790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8F716CCB-8DB3-594D-9919-4A35CAE80C8D}" type="slidenum">
              <a:rPr lang="en-US" smtClean="0"/>
              <a:pPr>
                <a:defRPr/>
              </a:pPr>
              <a:t>‹#›</a:t>
            </a:fld>
            <a:endParaRPr lang="en-US"/>
          </a:p>
        </p:txBody>
      </p:sp>
    </p:spTree>
    <p:extLst>
      <p:ext uri="{BB962C8B-B14F-4D97-AF65-F5344CB8AC3E}">
        <p14:creationId xmlns:p14="http://schemas.microsoft.com/office/powerpoint/2010/main" val="270068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33211DB9-C7C5-8A40-A200-247F4D94FBE1}" type="slidenum">
              <a:rPr lang="en-US" smtClean="0"/>
              <a:pPr>
                <a:defRPr/>
              </a:pPr>
              <a:t>‹#›</a:t>
            </a:fld>
            <a:endParaRPr lang="en-US"/>
          </a:p>
        </p:txBody>
      </p:sp>
    </p:spTree>
    <p:extLst>
      <p:ext uri="{BB962C8B-B14F-4D97-AF65-F5344CB8AC3E}">
        <p14:creationId xmlns:p14="http://schemas.microsoft.com/office/powerpoint/2010/main" val="180963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7F2789D3-87E4-6443-84FD-7477F906C006}" type="slidenum">
              <a:rPr lang="en-US" smtClean="0"/>
              <a:pPr>
                <a:defRPr/>
              </a:pPr>
              <a:t>‹#›</a:t>
            </a:fld>
            <a:endParaRPr lang="en-US"/>
          </a:p>
        </p:txBody>
      </p:sp>
    </p:spTree>
    <p:extLst>
      <p:ext uri="{BB962C8B-B14F-4D97-AF65-F5344CB8AC3E}">
        <p14:creationId xmlns:p14="http://schemas.microsoft.com/office/powerpoint/2010/main" val="102423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E1631300-5EA8-F442-8CE9-EFAA98FF1F02}" type="slidenum">
              <a:rPr lang="en-US" smtClean="0"/>
              <a:pPr>
                <a:defRPr/>
              </a:pPr>
              <a:t>‹#›</a:t>
            </a:fld>
            <a:endParaRPr lang="en-US"/>
          </a:p>
        </p:txBody>
      </p:sp>
    </p:spTree>
    <p:extLst>
      <p:ext uri="{BB962C8B-B14F-4D97-AF65-F5344CB8AC3E}">
        <p14:creationId xmlns:p14="http://schemas.microsoft.com/office/powerpoint/2010/main" val="14765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D396D2A-1773-DB4B-B1CF-308B5BE08DDD}" type="slidenum">
              <a:rPr lang="en-US" smtClean="0"/>
              <a:pPr>
                <a:defRPr/>
              </a:pPr>
              <a:t>‹#›</a:t>
            </a:fld>
            <a:endParaRPr lang="en-US"/>
          </a:p>
        </p:txBody>
      </p:sp>
    </p:spTree>
    <p:extLst>
      <p:ext uri="{BB962C8B-B14F-4D97-AF65-F5344CB8AC3E}">
        <p14:creationId xmlns:p14="http://schemas.microsoft.com/office/powerpoint/2010/main" val="28248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6022B39-4D38-9449-9D31-E6AA8A7DC5C3}" type="slidenum">
              <a:rPr lang="en-US" smtClean="0"/>
              <a:pPr>
                <a:defRPr/>
              </a:pPr>
              <a:t>‹#›</a:t>
            </a:fld>
            <a:endParaRPr lang="en-US"/>
          </a:p>
        </p:txBody>
      </p:sp>
    </p:spTree>
    <p:extLst>
      <p:ext uri="{BB962C8B-B14F-4D97-AF65-F5344CB8AC3E}">
        <p14:creationId xmlns:p14="http://schemas.microsoft.com/office/powerpoint/2010/main" val="312742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1C17D5A6-A866-AF40-AE47-1AD3DD21CB31}" type="slidenum">
              <a:rPr lang="en-US" smtClean="0"/>
              <a:pPr>
                <a:defRPr/>
              </a:pPr>
              <a:t>‹#›</a:t>
            </a:fld>
            <a:endParaRPr lang="en-US"/>
          </a:p>
        </p:txBody>
      </p:sp>
    </p:spTree>
    <p:extLst>
      <p:ext uri="{BB962C8B-B14F-4D97-AF65-F5344CB8AC3E}">
        <p14:creationId xmlns:p14="http://schemas.microsoft.com/office/powerpoint/2010/main" val="100582810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tedbowman71@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739-7196-AD4A-81AB-D8869734ACC8}"/>
              </a:ext>
            </a:extLst>
          </p:cNvPr>
          <p:cNvSpPr>
            <a:spLocks noGrp="1"/>
          </p:cNvSpPr>
          <p:nvPr>
            <p:ph type="title"/>
          </p:nvPr>
        </p:nvSpPr>
        <p:spPr>
          <a:xfrm>
            <a:off x="1143001" y="381000"/>
            <a:ext cx="7391400" cy="1531622"/>
          </a:xfrm>
        </p:spPr>
        <p:txBody>
          <a:bodyPr>
            <a:normAutofit/>
          </a:bodyPr>
          <a:lstStyle/>
          <a:p>
            <a:pPr algn="ctr"/>
            <a:br>
              <a:rPr lang="en-US" dirty="0"/>
            </a:br>
            <a:endParaRPr lang="en-US" dirty="0"/>
          </a:p>
        </p:txBody>
      </p:sp>
      <p:sp>
        <p:nvSpPr>
          <p:cNvPr id="3" name="Content Placeholder 2">
            <a:extLst>
              <a:ext uri="{FF2B5EF4-FFF2-40B4-BE49-F238E27FC236}">
                <a16:creationId xmlns:a16="http://schemas.microsoft.com/office/drawing/2014/main" id="{CE6755A1-BD53-664B-82F6-C5595C20BC32}"/>
              </a:ext>
            </a:extLst>
          </p:cNvPr>
          <p:cNvSpPr>
            <a:spLocks noGrp="1"/>
          </p:cNvSpPr>
          <p:nvPr>
            <p:ph idx="1"/>
          </p:nvPr>
        </p:nvSpPr>
        <p:spPr>
          <a:xfrm>
            <a:off x="2362200" y="2133599"/>
            <a:ext cx="5181600" cy="4495801"/>
          </a:xfrm>
        </p:spPr>
        <p:txBody>
          <a:bodyPr>
            <a:normAutofit fontScale="62500" lnSpcReduction="20000"/>
          </a:bodyPr>
          <a:lstStyle/>
          <a:p>
            <a:pPr marL="0" indent="0" algn="ctr">
              <a:buNone/>
            </a:pPr>
            <a:endParaRPr lang="en-US" dirty="0"/>
          </a:p>
          <a:p>
            <a:pPr marL="0" indent="0" algn="ctr">
              <a:buNone/>
            </a:pPr>
            <a:r>
              <a:rPr lang="en-US" sz="2900" b="1" dirty="0"/>
              <a:t>Saint Paul Public Schools</a:t>
            </a:r>
          </a:p>
          <a:p>
            <a:pPr marL="0" indent="0" algn="ctr">
              <a:buNone/>
            </a:pPr>
            <a:r>
              <a:rPr lang="en-US" sz="2900" b="1" dirty="0"/>
              <a:t>Community Education</a:t>
            </a:r>
          </a:p>
          <a:p>
            <a:pPr marL="0" indent="0" algn="ctr" fontAlgn="base">
              <a:buNone/>
            </a:pPr>
            <a:endParaRPr lang="en-US" sz="3200" b="1" i="1" dirty="0"/>
          </a:p>
          <a:p>
            <a:pPr marL="0" indent="0" algn="ctr" fontAlgn="base">
              <a:buNone/>
            </a:pPr>
            <a:endParaRPr lang="en-US" sz="3200" b="1" i="1" dirty="0"/>
          </a:p>
          <a:p>
            <a:pPr marL="0" indent="0" algn="ctr" fontAlgn="base">
              <a:buNone/>
            </a:pPr>
            <a:r>
              <a:rPr lang="en-US" sz="4000" b="1" i="1" dirty="0"/>
              <a:t>Living/Working Well</a:t>
            </a:r>
          </a:p>
          <a:p>
            <a:pPr marL="0" indent="0" algn="ctr" fontAlgn="base">
              <a:buNone/>
            </a:pPr>
            <a:r>
              <a:rPr lang="en-US" sz="4000" b="1" dirty="0"/>
              <a:t>With Persistent Uncertainty</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300" dirty="0"/>
              <a:t>Ted Bowman</a:t>
            </a:r>
          </a:p>
          <a:p>
            <a:pPr marL="0" indent="0" algn="ctr">
              <a:buNone/>
            </a:pPr>
            <a:r>
              <a:rPr lang="en-US" sz="2300" dirty="0">
                <a:hlinkClick r:id="rId2"/>
              </a:rPr>
              <a:t>tedbowman71@gmail.com</a:t>
            </a:r>
            <a:endParaRPr lang="en-US" sz="2300" dirty="0"/>
          </a:p>
          <a:p>
            <a:pPr marL="0" indent="0" algn="ctr">
              <a:buNone/>
            </a:pPr>
            <a:endParaRPr lang="en-US" dirty="0"/>
          </a:p>
          <a:p>
            <a:pPr marL="0" indent="0" algn="ctr">
              <a:buNone/>
            </a:pPr>
            <a:endParaRPr lang="en-US" dirty="0"/>
          </a:p>
        </p:txBody>
      </p:sp>
      <p:pic>
        <p:nvPicPr>
          <p:cNvPr id="4" name="Picture 2" descr="Image">
            <a:extLst>
              <a:ext uri="{FF2B5EF4-FFF2-40B4-BE49-F238E27FC236}">
                <a16:creationId xmlns:a16="http://schemas.microsoft.com/office/drawing/2014/main" id="{04D5D4F5-BF6B-B31B-47E5-B55D7A5BA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09600"/>
            <a:ext cx="1752599"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0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a:extLst>
              <a:ext uri="{FF2B5EF4-FFF2-40B4-BE49-F238E27FC236}">
                <a16:creationId xmlns:a16="http://schemas.microsoft.com/office/drawing/2014/main" id="{EA5870A0-4CB6-124F-AD82-D31342244D7F}"/>
              </a:ext>
            </a:extLst>
          </p:cNvPr>
          <p:cNvSpPr>
            <a:spLocks noGrp="1"/>
          </p:cNvSpPr>
          <p:nvPr>
            <p:ph type="title"/>
          </p:nvPr>
        </p:nvSpPr>
        <p:spPr>
          <a:xfrm>
            <a:off x="1729409" y="596349"/>
            <a:ext cx="6271591" cy="914399"/>
          </a:xfrm>
        </p:spPr>
        <p:txBody>
          <a:bodyPr/>
          <a:lstStyle/>
          <a:p>
            <a:pPr algn="ctr" eaLnBrk="1" hangingPunct="1"/>
            <a:r>
              <a:rPr lang="en-US" altLang="en-US" dirty="0">
                <a:ea typeface="ＭＳ Ｐゴシック" panose="020B0600070205080204" pitchFamily="34" charset="-128"/>
              </a:rPr>
              <a:t>Transference</a:t>
            </a:r>
          </a:p>
        </p:txBody>
      </p:sp>
      <p:sp>
        <p:nvSpPr>
          <p:cNvPr id="31746" name="Rectangle 1027">
            <a:extLst>
              <a:ext uri="{FF2B5EF4-FFF2-40B4-BE49-F238E27FC236}">
                <a16:creationId xmlns:a16="http://schemas.microsoft.com/office/drawing/2014/main" id="{2B443735-857D-4745-AEC2-47F8F4D98C5E}"/>
              </a:ext>
            </a:extLst>
          </p:cNvPr>
          <p:cNvSpPr>
            <a:spLocks noGrp="1"/>
          </p:cNvSpPr>
          <p:nvPr>
            <p:ph idx="1"/>
          </p:nvPr>
        </p:nvSpPr>
        <p:spPr>
          <a:xfrm>
            <a:off x="1514527" y="1510749"/>
            <a:ext cx="6686550" cy="5347252"/>
          </a:xfrm>
        </p:spPr>
        <p:txBody>
          <a:bodyPr>
            <a:normAutofit/>
          </a:bodyPr>
          <a:lstStyle/>
          <a:p>
            <a:pPr algn="ctr" eaLnBrk="1" hangingPunct="1">
              <a:buFontTx/>
              <a:buNone/>
            </a:pPr>
            <a:r>
              <a:rPr lang="en-US" altLang="en-US" sz="1800" b="1" dirty="0">
                <a:ea typeface="ＭＳ Ｐゴシック" panose="020B0600070205080204" pitchFamily="34" charset="-128"/>
              </a:rPr>
              <a:t>	</a:t>
            </a:r>
            <a:r>
              <a:rPr lang="en-US" altLang="en-US" sz="1800" b="1" dirty="0">
                <a:solidFill>
                  <a:srgbClr val="002060"/>
                </a:solidFill>
                <a:ea typeface="ＭＳ Ｐゴシック" panose="020B0600070205080204" pitchFamily="34" charset="-128"/>
              </a:rPr>
              <a:t>The Reliving Of Past Or Current Interpersonal Relationships or Experiences</a:t>
            </a:r>
          </a:p>
          <a:p>
            <a:pPr algn="ctr" eaLnBrk="1" hangingPunct="1">
              <a:buFontTx/>
              <a:buNone/>
            </a:pPr>
            <a:r>
              <a:rPr lang="en-US" altLang="en-US" sz="1800" b="1" dirty="0">
                <a:solidFill>
                  <a:srgbClr val="002060"/>
                </a:solidFill>
                <a:ea typeface="ＭＳ Ｐゴシック" panose="020B0600070205080204" pitchFamily="34" charset="-128"/>
              </a:rPr>
              <a:t>	IN CURRENT SITUATIONS</a:t>
            </a:r>
          </a:p>
          <a:p>
            <a:pPr algn="ctr" eaLnBrk="1" hangingPunct="1">
              <a:buFontTx/>
              <a:buNone/>
            </a:pPr>
            <a:endParaRPr lang="en-US" altLang="en-US" sz="1800" b="1" dirty="0">
              <a:solidFill>
                <a:srgbClr val="002060"/>
              </a:solidFill>
              <a:ea typeface="ＭＳ Ｐゴシック" panose="020B0600070205080204" pitchFamily="34" charset="-128"/>
            </a:endParaRPr>
          </a:p>
          <a:p>
            <a:pPr eaLnBrk="1" hangingPunct="1">
              <a:buFontTx/>
              <a:buNone/>
            </a:pPr>
            <a:r>
              <a:rPr lang="en-US" altLang="en-US" sz="1800" b="1" dirty="0">
                <a:solidFill>
                  <a:srgbClr val="002060"/>
                </a:solidFill>
                <a:ea typeface="ＭＳ Ｐゴシック" panose="020B0600070205080204" pitchFamily="34" charset="-128"/>
              </a:rPr>
              <a:t>	</a:t>
            </a:r>
            <a:r>
              <a:rPr lang="en-US" altLang="en-US" sz="2000" b="1" dirty="0">
                <a:solidFill>
                  <a:srgbClr val="002060"/>
                </a:solidFill>
                <a:ea typeface="ＭＳ Ｐゴシック" panose="020B0600070205080204" pitchFamily="34" charset="-128"/>
              </a:rPr>
              <a:t>A tool that allows one to bring material from the past into conscious awareness</a:t>
            </a:r>
          </a:p>
          <a:p>
            <a:pPr eaLnBrk="1" hangingPunct="1">
              <a:buFontTx/>
              <a:buNone/>
            </a:pPr>
            <a:r>
              <a:rPr lang="en-US" altLang="en-US" sz="2000" b="1" dirty="0">
                <a:solidFill>
                  <a:srgbClr val="002060"/>
                </a:solidFill>
                <a:ea typeface="ＭＳ Ｐゴシック" panose="020B0600070205080204" pitchFamily="34" charset="-128"/>
              </a:rPr>
              <a:t>	A way to work through issues so that they are not repeated in destructive ways.	</a:t>
            </a:r>
            <a:r>
              <a:rPr lang="en-US" altLang="en-US" sz="1800" b="1" dirty="0">
                <a:solidFill>
                  <a:srgbClr val="002060"/>
                </a:solidFill>
                <a:ea typeface="ＭＳ Ｐゴシック" panose="020B0600070205080204" pitchFamily="34" charset="-128"/>
              </a:rPr>
              <a:t>					</a:t>
            </a:r>
            <a:r>
              <a:rPr lang="en-US" altLang="en-US" sz="1275" b="1" dirty="0">
                <a:solidFill>
                  <a:srgbClr val="002060"/>
                </a:solidFill>
                <a:ea typeface="ＭＳ Ｐゴシック" panose="020B0600070205080204" pitchFamily="34" charset="-128"/>
              </a:rPr>
              <a:t>Common Definition</a:t>
            </a:r>
          </a:p>
          <a:p>
            <a:pPr eaLnBrk="1" hangingPunct="1">
              <a:buFontTx/>
              <a:buNone/>
            </a:pPr>
            <a:r>
              <a:rPr lang="en-US" altLang="en-US" sz="1800" b="1" dirty="0">
                <a:solidFill>
                  <a:srgbClr val="002060"/>
                </a:solidFill>
                <a:ea typeface="ＭＳ Ｐゴシック" panose="020B0600070205080204" pitchFamily="34" charset="-128"/>
              </a:rPr>
              <a:t>	</a:t>
            </a:r>
            <a:r>
              <a:rPr lang="en-US" altLang="en-US" sz="2000" b="1" dirty="0">
                <a:solidFill>
                  <a:srgbClr val="002060"/>
                </a:solidFill>
                <a:ea typeface="ＭＳ Ｐゴシック" panose="020B0600070205080204" pitchFamily="34" charset="-128"/>
              </a:rPr>
              <a:t>A way to acknowledge your stories and seek re-storying that promotes healing.</a:t>
            </a:r>
          </a:p>
          <a:p>
            <a:pPr eaLnBrk="1" hangingPunct="1">
              <a:buFontTx/>
              <a:buNone/>
            </a:pPr>
            <a:r>
              <a:rPr lang="en-US" altLang="en-US" b="1" dirty="0">
                <a:solidFill>
                  <a:srgbClr val="002060"/>
                </a:solidFill>
                <a:ea typeface="ＭＳ Ｐゴシック" panose="020B0600070205080204" pitchFamily="34" charset="-128"/>
              </a:rPr>
              <a:t>								</a:t>
            </a:r>
            <a:r>
              <a:rPr lang="en-US" altLang="en-US" sz="1275" b="1" dirty="0">
                <a:solidFill>
                  <a:srgbClr val="002060"/>
                </a:solidFill>
                <a:ea typeface="ＭＳ Ｐゴシック" panose="020B0600070205080204" pitchFamily="34" charset="-128"/>
              </a:rPr>
              <a:t>Additional definition by Ted Bowman</a:t>
            </a:r>
          </a:p>
        </p:txBody>
      </p:sp>
    </p:spTree>
    <p:extLst>
      <p:ext uri="{BB962C8B-B14F-4D97-AF65-F5344CB8AC3E}">
        <p14:creationId xmlns:p14="http://schemas.microsoft.com/office/powerpoint/2010/main" val="259039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5956-AA19-8045-96FF-FF0FE95C70D1}"/>
              </a:ext>
            </a:extLst>
          </p:cNvPr>
          <p:cNvSpPr>
            <a:spLocks noGrp="1"/>
          </p:cNvSpPr>
          <p:nvPr>
            <p:ph type="title"/>
          </p:nvPr>
        </p:nvSpPr>
        <p:spPr>
          <a:xfrm>
            <a:off x="1945201" y="228600"/>
            <a:ext cx="6589199" cy="228600"/>
          </a:xfrm>
        </p:spPr>
        <p:txBody>
          <a:bodyPr>
            <a:normAutofit fontScale="90000"/>
          </a:bodyPr>
          <a:lstStyle/>
          <a:p>
            <a:endParaRPr lang="en-US" dirty="0"/>
          </a:p>
        </p:txBody>
      </p:sp>
      <p:pic>
        <p:nvPicPr>
          <p:cNvPr id="1026" name="Picture 2">
            <a:extLst>
              <a:ext uri="{FF2B5EF4-FFF2-40B4-BE49-F238E27FC236}">
                <a16:creationId xmlns:a16="http://schemas.microsoft.com/office/drawing/2014/main" id="{EC7B65C3-7E87-B849-86AC-4E9E8A619A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6705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3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E72ED20-7FC3-3745-8D3F-739FDD6ADD9D}"/>
              </a:ext>
            </a:extLst>
          </p:cNvPr>
          <p:cNvSpPr>
            <a:spLocks noGrp="1"/>
          </p:cNvSpPr>
          <p:nvPr>
            <p:ph type="title"/>
          </p:nvPr>
        </p:nvSpPr>
        <p:spPr>
          <a:xfrm>
            <a:off x="457200" y="381000"/>
            <a:ext cx="8229600" cy="914400"/>
          </a:xfrm>
        </p:spPr>
        <p:txBody>
          <a:bodyPr/>
          <a:lstStyle/>
          <a:p>
            <a:r>
              <a:rPr lang="en-US" altLang="en-US">
                <a:ea typeface="ＭＳ Ｐゴシック" panose="020B0600070205080204" pitchFamily="34" charset="-128"/>
              </a:rPr>
              <a:t>			Ambiguous Loss</a:t>
            </a:r>
          </a:p>
        </p:txBody>
      </p:sp>
      <p:sp>
        <p:nvSpPr>
          <p:cNvPr id="33794" name="Content Placeholder 2">
            <a:extLst>
              <a:ext uri="{FF2B5EF4-FFF2-40B4-BE49-F238E27FC236}">
                <a16:creationId xmlns:a16="http://schemas.microsoft.com/office/drawing/2014/main" id="{F191140E-C52C-1B42-BAC3-097D39A2A894}"/>
              </a:ext>
            </a:extLst>
          </p:cNvPr>
          <p:cNvSpPr>
            <a:spLocks noGrp="1"/>
          </p:cNvSpPr>
          <p:nvPr>
            <p:ph idx="1"/>
          </p:nvPr>
        </p:nvSpPr>
        <p:spPr>
          <a:xfrm>
            <a:off x="1447800" y="1600200"/>
            <a:ext cx="7239000" cy="4973638"/>
          </a:xfrm>
        </p:spPr>
        <p:txBody>
          <a:bodyPr>
            <a:normAutofit/>
          </a:bodyPr>
          <a:lstStyle/>
          <a:p>
            <a:pPr marL="107950" indent="0">
              <a:buFont typeface="Georgia" panose="02040502050405020303" pitchFamily="18" charset="0"/>
              <a:buNone/>
            </a:pPr>
            <a:r>
              <a:rPr lang="en-US" altLang="en-US" sz="3200" b="1" dirty="0">
                <a:solidFill>
                  <a:srgbClr val="002060"/>
                </a:solidFill>
                <a:ea typeface="ＭＳ Ｐゴシック" panose="020B0600070205080204" pitchFamily="34" charset="-128"/>
              </a:rPr>
              <a:t>Losses/Changes that </a:t>
            </a:r>
          </a:p>
          <a:p>
            <a:pPr marL="107950" indent="0">
              <a:buFont typeface="Georgia" panose="02040502050405020303" pitchFamily="18" charset="0"/>
              <a:buNone/>
            </a:pPr>
            <a:r>
              <a:rPr lang="en-US" altLang="en-US" sz="3200" b="1" dirty="0">
                <a:solidFill>
                  <a:srgbClr val="002060"/>
                </a:solidFill>
                <a:ea typeface="ＭＳ Ｐゴシック" panose="020B0600070205080204" pitchFamily="34" charset="-128"/>
              </a:rPr>
              <a:t>are:</a:t>
            </a:r>
          </a:p>
          <a:p>
            <a:pPr marL="107950" indent="0">
              <a:buFont typeface="Georgia" panose="02040502050405020303" pitchFamily="18" charset="0"/>
              <a:buNone/>
            </a:pPr>
            <a:r>
              <a:rPr lang="en-US" altLang="en-US" sz="3200" b="1" dirty="0">
                <a:solidFill>
                  <a:srgbClr val="002060"/>
                </a:solidFill>
                <a:ea typeface="ＭＳ Ｐゴシック" panose="020B0600070205080204" pitchFamily="34" charset="-128"/>
              </a:rPr>
              <a:t>	unclear, confusing, and for which</a:t>
            </a:r>
          </a:p>
          <a:p>
            <a:pPr marL="107950" indent="0">
              <a:buFont typeface="Georgia" panose="02040502050405020303" pitchFamily="18" charset="0"/>
              <a:buNone/>
            </a:pPr>
            <a:r>
              <a:rPr lang="en-US" altLang="en-US" sz="3200" b="1" dirty="0">
                <a:solidFill>
                  <a:srgbClr val="002060"/>
                </a:solidFill>
                <a:ea typeface="ＭＳ Ｐゴシック" panose="020B0600070205080204" pitchFamily="34" charset="-128"/>
              </a:rPr>
              <a:t>	future stories / outcomes are 	unknown</a:t>
            </a:r>
          </a:p>
          <a:p>
            <a:pPr marL="107950" indent="0">
              <a:buFont typeface="Georgia" panose="02040502050405020303" pitchFamily="18" charset="0"/>
              <a:buNone/>
            </a:pPr>
            <a:endParaRPr lang="en-US" altLang="en-US" sz="3200" b="1" dirty="0">
              <a:solidFill>
                <a:srgbClr val="002060"/>
              </a:solidFill>
              <a:ea typeface="ＭＳ Ｐゴシック" panose="020B0600070205080204" pitchFamily="34" charset="-128"/>
            </a:endParaRPr>
          </a:p>
          <a:p>
            <a:pPr marL="107950" indent="0">
              <a:buFont typeface="Georgia" panose="02040502050405020303" pitchFamily="18" charset="0"/>
              <a:buNone/>
            </a:pPr>
            <a:r>
              <a:rPr lang="en-US" altLang="en-US" sz="3200" b="1" dirty="0">
                <a:solidFill>
                  <a:srgbClr val="002060"/>
                </a:solidFill>
                <a:ea typeface="ＭＳ Ｐゴシック" panose="020B0600070205080204" pitchFamily="34" charset="-128"/>
              </a:rPr>
              <a:t>Etymology: “driven in both ways”</a:t>
            </a:r>
            <a:r>
              <a:rPr lang="en-US" altLang="en-US" b="1" dirty="0">
                <a:solidFill>
                  <a:srgbClr val="002060"/>
                </a:solidFill>
                <a:ea typeface="ＭＳ Ｐゴシック" panose="020B0600070205080204" pitchFamily="34" charset="-128"/>
              </a:rPr>
              <a:t>							</a:t>
            </a:r>
            <a:r>
              <a:rPr lang="en-US" altLang="en-US" sz="1800" b="1" dirty="0">
                <a:solidFill>
                  <a:srgbClr val="002060"/>
                </a:solidFill>
                <a:ea typeface="ＭＳ Ｐゴシック" panose="020B0600070205080204" pitchFamily="34" charset="-128"/>
              </a:rPr>
              <a:t>Boss</a:t>
            </a:r>
            <a:r>
              <a:rPr lang="en-US" altLang="en-US" b="1" dirty="0">
                <a:solidFill>
                  <a:srgbClr val="002060"/>
                </a:solidFill>
                <a:ea typeface="ＭＳ Ｐゴシック" panose="020B0600070205080204" pitchFamily="34" charset="-128"/>
              </a:rPr>
              <a:t>	</a:t>
            </a:r>
          </a:p>
          <a:p>
            <a:pPr marL="107950" indent="0">
              <a:buFont typeface="Georgia" panose="02040502050405020303" pitchFamily="18" charset="0"/>
              <a:buNone/>
            </a:pPr>
            <a:endParaRPr lang="en-US" altLang="en-US" sz="1800" dirty="0">
              <a:ea typeface="ＭＳ Ｐゴシック" panose="020B0600070205080204" pitchFamily="34" charset="-128"/>
            </a:endParaRPr>
          </a:p>
          <a:p>
            <a:pPr marL="107950" indent="0">
              <a:buFont typeface="Georgia" panose="02040502050405020303" pitchFamily="18" charset="0"/>
              <a:buNone/>
            </a:pPr>
            <a:endParaRPr lang="en-US" altLang="en-US" sz="1800" dirty="0">
              <a:ea typeface="ＭＳ Ｐゴシック" panose="020B0600070205080204" pitchFamily="34" charset="-128"/>
            </a:endParaRPr>
          </a:p>
        </p:txBody>
      </p:sp>
      <p:pic>
        <p:nvPicPr>
          <p:cNvPr id="33795" name="Picture 1">
            <a:extLst>
              <a:ext uri="{FF2B5EF4-FFF2-40B4-BE49-F238E27FC236}">
                <a16:creationId xmlns:a16="http://schemas.microsoft.com/office/drawing/2014/main" id="{A6B8DA63-D30E-914A-BAF5-080821A7BD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84162"/>
            <a:ext cx="28575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3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7C5F-A299-FA42-822E-F520067AFFF1}"/>
              </a:ext>
            </a:extLst>
          </p:cNvPr>
          <p:cNvSpPr>
            <a:spLocks noGrp="1"/>
          </p:cNvSpPr>
          <p:nvPr>
            <p:ph type="title"/>
          </p:nvPr>
        </p:nvSpPr>
        <p:spPr>
          <a:xfrm>
            <a:off x="457200" y="76200"/>
            <a:ext cx="8229600" cy="1219200"/>
          </a:xfrm>
        </p:spPr>
        <p:txBody>
          <a:bodyPr/>
          <a:lstStyle/>
          <a:p>
            <a:r>
              <a:rPr lang="en-US"/>
              <a:t>Ambiguity occurs when there are…</a:t>
            </a:r>
          </a:p>
        </p:txBody>
      </p:sp>
      <p:sp>
        <p:nvSpPr>
          <p:cNvPr id="3" name="Content Placeholder 2">
            <a:extLst>
              <a:ext uri="{FF2B5EF4-FFF2-40B4-BE49-F238E27FC236}">
                <a16:creationId xmlns:a16="http://schemas.microsoft.com/office/drawing/2014/main" id="{5E29E73C-3877-7D43-A3A5-A48669D117B0}"/>
              </a:ext>
            </a:extLst>
          </p:cNvPr>
          <p:cNvSpPr>
            <a:spLocks noGrp="1"/>
          </p:cNvSpPr>
          <p:nvPr>
            <p:ph idx="1"/>
          </p:nvPr>
        </p:nvSpPr>
        <p:spPr>
          <a:xfrm>
            <a:off x="838200" y="1752600"/>
            <a:ext cx="7848600" cy="4821238"/>
          </a:xfrm>
        </p:spPr>
        <p:txBody>
          <a:bodyPr/>
          <a:lstStyle/>
          <a:p>
            <a:pPr marL="109537" indent="0">
              <a:buNone/>
            </a:pPr>
            <a:r>
              <a:rPr lang="en-US" sz="2400" b="1" dirty="0">
                <a:solidFill>
                  <a:srgbClr val="002060"/>
                </a:solidFill>
              </a:rPr>
              <a:t>Unanswered questions, uncertainty and the disruption of family and work life due to Covid19</a:t>
            </a:r>
          </a:p>
          <a:p>
            <a:pPr marL="109537" indent="0">
              <a:buNone/>
            </a:pPr>
            <a:endParaRPr lang="en-US" dirty="0">
              <a:solidFill>
                <a:srgbClr val="002060"/>
              </a:solidFill>
            </a:endParaRPr>
          </a:p>
          <a:p>
            <a:pPr marL="109537" indent="0">
              <a:buNone/>
            </a:pPr>
            <a:r>
              <a:rPr lang="en-US" sz="2400" b="1" dirty="0">
                <a:solidFill>
                  <a:srgbClr val="002060"/>
                </a:solidFill>
              </a:rPr>
              <a:t>“What is distressing us is not just the virus, but the ambiguity surrounding it, what it will do, and what we should do about it. Science provides some answers, but we are experiencing uncertainty, and that’s very stressful for a society that is accustomed to solving problems and having definitive answers.”		</a:t>
            </a:r>
          </a:p>
          <a:p>
            <a:pPr marL="109537" indent="0">
              <a:buNone/>
            </a:pPr>
            <a:r>
              <a:rPr lang="en-US" b="1" dirty="0">
                <a:solidFill>
                  <a:srgbClr val="002060"/>
                </a:solidFill>
              </a:rPr>
              <a:t>                                Pauline Boss</a:t>
            </a:r>
          </a:p>
          <a:p>
            <a:pPr marL="109537" indent="0">
              <a:buNone/>
            </a:pPr>
            <a:endParaRPr lang="en-US" dirty="0"/>
          </a:p>
        </p:txBody>
      </p:sp>
    </p:spTree>
    <p:extLst>
      <p:ext uri="{BB962C8B-B14F-4D97-AF65-F5344CB8AC3E}">
        <p14:creationId xmlns:p14="http://schemas.microsoft.com/office/powerpoint/2010/main" val="72687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6E9BA71-019B-8444-8ABE-C5D9B3C1338A}"/>
              </a:ext>
            </a:extLst>
          </p:cNvPr>
          <p:cNvSpPr>
            <a:spLocks noGrp="1" noChangeArrowheads="1"/>
          </p:cNvSpPr>
          <p:nvPr>
            <p:ph type="title"/>
          </p:nvPr>
        </p:nvSpPr>
        <p:spPr>
          <a:xfrm>
            <a:off x="1150938" y="304800"/>
            <a:ext cx="7231062" cy="914400"/>
          </a:xfrm>
        </p:spPr>
        <p:txBody>
          <a:bodyPr/>
          <a:lstStyle/>
          <a:p>
            <a:pPr algn="ctr"/>
            <a:r>
              <a:rPr lang="en-US" altLang="en-US">
                <a:ea typeface="ＭＳ Ｐゴシック" panose="020B0600070205080204" pitchFamily="34" charset="-128"/>
              </a:rPr>
              <a:t>Therefore:</a:t>
            </a:r>
          </a:p>
        </p:txBody>
      </p:sp>
      <p:sp>
        <p:nvSpPr>
          <p:cNvPr id="20482" name="Content Placeholder 2">
            <a:extLst>
              <a:ext uri="{FF2B5EF4-FFF2-40B4-BE49-F238E27FC236}">
                <a16:creationId xmlns:a16="http://schemas.microsoft.com/office/drawing/2014/main" id="{D65C1837-2752-6647-884F-E169CDAD7059}"/>
              </a:ext>
            </a:extLst>
          </p:cNvPr>
          <p:cNvSpPr>
            <a:spLocks noGrp="1" noChangeArrowheads="1"/>
          </p:cNvSpPr>
          <p:nvPr>
            <p:ph idx="1"/>
          </p:nvPr>
        </p:nvSpPr>
        <p:spPr>
          <a:xfrm>
            <a:off x="1150938" y="1219200"/>
            <a:ext cx="7612062" cy="5638800"/>
          </a:xfrm>
        </p:spPr>
        <p:txBody>
          <a:bodyPr>
            <a:normAutofit fontScale="92500" lnSpcReduction="10000"/>
          </a:bodyPr>
          <a:lstStyle/>
          <a:p>
            <a:pPr>
              <a:buFont typeface="Wingdings" pitchFamily="2" charset="2"/>
              <a:buNone/>
            </a:pPr>
            <a:r>
              <a:rPr lang="en-US" altLang="en-US" sz="2800" dirty="0">
                <a:ea typeface="ＭＳ Ｐゴシック" panose="020B0600070205080204" pitchFamily="34" charset="-128"/>
              </a:rPr>
              <a:t>     </a:t>
            </a:r>
          </a:p>
          <a:p>
            <a:pPr>
              <a:buFont typeface="Wingdings" pitchFamily="2" charset="2"/>
              <a:buNone/>
            </a:pPr>
            <a:r>
              <a:rPr lang="en-US" altLang="en-US" sz="2800" dirty="0">
                <a:solidFill>
                  <a:srgbClr val="002060"/>
                </a:solidFill>
                <a:ea typeface="ＭＳ Ｐゴシック" panose="020B0600070205080204" pitchFamily="34" charset="-128"/>
              </a:rPr>
              <a:t>	</a:t>
            </a:r>
            <a:r>
              <a:rPr lang="en-US" altLang="en-US" sz="2800" b="1" dirty="0">
                <a:solidFill>
                  <a:srgbClr val="002060"/>
                </a:solidFill>
                <a:ea typeface="ＭＳ Ｐゴシック" panose="020B0600070205080204" pitchFamily="34" charset="-128"/>
              </a:rPr>
              <a:t>Workers will routinely experience tensions as they consider their publics.  That can lead to:</a:t>
            </a:r>
          </a:p>
          <a:p>
            <a:pPr>
              <a:buFont typeface="Wingdings" pitchFamily="2" charset="2"/>
              <a:buNone/>
            </a:pPr>
            <a:endParaRPr lang="en-US" altLang="en-US" sz="2800" b="1" dirty="0">
              <a:solidFill>
                <a:srgbClr val="002060"/>
              </a:solidFill>
              <a:ea typeface="ＭＳ Ｐゴシック" panose="020B0600070205080204" pitchFamily="34" charset="-128"/>
            </a:endParaRPr>
          </a:p>
          <a:p>
            <a:pPr>
              <a:buFont typeface="Wingdings" pitchFamily="2" charset="2"/>
              <a:buNone/>
            </a:pPr>
            <a:r>
              <a:rPr lang="en-US" altLang="en-US" sz="2800" b="1" dirty="0">
                <a:solidFill>
                  <a:srgbClr val="002060"/>
                </a:solidFill>
                <a:ea typeface="ＭＳ Ｐゴシック" panose="020B0600070205080204" pitchFamily="34" charset="-128"/>
              </a:rPr>
              <a:t>	ambivalence		diplomacy</a:t>
            </a:r>
          </a:p>
          <a:p>
            <a:pPr>
              <a:buFont typeface="Wingdings" pitchFamily="2" charset="2"/>
              <a:buNone/>
            </a:pPr>
            <a:r>
              <a:rPr lang="en-US" altLang="en-US" sz="2800" b="1" dirty="0">
                <a:solidFill>
                  <a:srgbClr val="002060"/>
                </a:solidFill>
                <a:ea typeface="ＭＳ Ｐゴシック" panose="020B0600070205080204" pitchFamily="34" charset="-128"/>
              </a:rPr>
              <a:t>	ambiguity		perspective</a:t>
            </a:r>
          </a:p>
          <a:p>
            <a:pPr>
              <a:buFont typeface="Wingdings" pitchFamily="2" charset="2"/>
              <a:buNone/>
            </a:pPr>
            <a:r>
              <a:rPr lang="en-US" altLang="en-US" sz="2800" b="1" dirty="0">
                <a:solidFill>
                  <a:srgbClr val="002060"/>
                </a:solidFill>
                <a:ea typeface="ＭＳ Ｐゴシック" panose="020B0600070205080204" pitchFamily="34" charset="-128"/>
              </a:rPr>
              <a:t>	regret				guilt</a:t>
            </a:r>
          </a:p>
          <a:p>
            <a:pPr>
              <a:buFont typeface="Wingdings" pitchFamily="2" charset="2"/>
              <a:buNone/>
            </a:pPr>
            <a:r>
              <a:rPr lang="en-US" altLang="en-US" sz="2800" b="1" dirty="0">
                <a:solidFill>
                  <a:srgbClr val="002060"/>
                </a:solidFill>
                <a:ea typeface="ＭＳ Ｐゴシック" panose="020B0600070205080204" pitchFamily="34" charset="-128"/>
              </a:rPr>
              <a:t>	flashbacks/history	context</a:t>
            </a:r>
          </a:p>
          <a:p>
            <a:pPr>
              <a:buFont typeface="Wingdings" pitchFamily="2" charset="2"/>
              <a:buNone/>
            </a:pPr>
            <a:r>
              <a:rPr lang="en-US" altLang="en-US" sz="2800" b="1" dirty="0">
                <a:solidFill>
                  <a:srgbClr val="002060"/>
                </a:solidFill>
                <a:ea typeface="ＭＳ Ｐゴシック" panose="020B0600070205080204" pitchFamily="34" charset="-128"/>
              </a:rPr>
              <a:t>	second guessing	conflicts</a:t>
            </a:r>
          </a:p>
          <a:p>
            <a:pPr>
              <a:buFont typeface="Wingdings" pitchFamily="2" charset="2"/>
              <a:buNone/>
            </a:pPr>
            <a:r>
              <a:rPr lang="en-US" altLang="en-US" sz="2800" b="1" dirty="0">
                <a:solidFill>
                  <a:srgbClr val="002060"/>
                </a:solidFill>
                <a:ea typeface="ＭＳ Ｐゴシック" panose="020B0600070205080204" pitchFamily="34" charset="-128"/>
              </a:rPr>
              <a:t>	the need for an internal compass</a:t>
            </a:r>
          </a:p>
          <a:p>
            <a:pPr>
              <a:buFont typeface="Wingdings" pitchFamily="2" charset="2"/>
              <a:buNone/>
            </a:pPr>
            <a:r>
              <a:rPr lang="en-US" altLang="en-US" sz="2800" dirty="0">
                <a:ea typeface="ＭＳ Ｐゴシック" panose="020B0600070205080204" pitchFamily="34" charset="-128"/>
              </a:rPr>
              <a:t>	</a:t>
            </a:r>
          </a:p>
        </p:txBody>
      </p:sp>
      <p:pic>
        <p:nvPicPr>
          <p:cNvPr id="20483" name="Picture 3">
            <a:extLst>
              <a:ext uri="{FF2B5EF4-FFF2-40B4-BE49-F238E27FC236}">
                <a16:creationId xmlns:a16="http://schemas.microsoft.com/office/drawing/2014/main" id="{CBD627C2-E121-9F44-8150-367D944B7C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1714" y="2971800"/>
            <a:ext cx="228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44462"/>
          </a:xfrm>
        </p:spPr>
        <p:txBody>
          <a:bodyPr>
            <a:normAutofit fontScale="90000"/>
          </a:bodyPr>
          <a:lstStyle/>
          <a:p>
            <a:endParaRPr lang="en-US" dirty="0"/>
          </a:p>
        </p:txBody>
      </p:sp>
      <p:sp>
        <p:nvSpPr>
          <p:cNvPr id="3" name="Content Placeholder 2"/>
          <p:cNvSpPr>
            <a:spLocks noGrp="1"/>
          </p:cNvSpPr>
          <p:nvPr>
            <p:ph idx="1"/>
          </p:nvPr>
        </p:nvSpPr>
        <p:spPr>
          <a:xfrm>
            <a:off x="1171575" y="990600"/>
            <a:ext cx="7772400" cy="5715000"/>
          </a:xfrm>
        </p:spPr>
        <p:txBody>
          <a:bodyPr/>
          <a:lstStyle/>
          <a:p>
            <a:pPr eaLnBrk="1" hangingPunct="1">
              <a:buFontTx/>
              <a:buNone/>
            </a:pPr>
            <a:r>
              <a:rPr lang="en-US" altLang="en-US" b="1" dirty="0"/>
              <a:t>	</a:t>
            </a:r>
          </a:p>
          <a:p>
            <a:pPr eaLnBrk="1" hangingPunct="1">
              <a:buFontTx/>
              <a:buNone/>
            </a:pPr>
            <a:endParaRPr lang="en-US" altLang="en-US" b="1" dirty="0"/>
          </a:p>
          <a:p>
            <a:pPr algn="ctr" eaLnBrk="1" hangingPunct="1">
              <a:buFontTx/>
              <a:buNone/>
            </a:pPr>
            <a:endParaRPr lang="en-US" altLang="en-US" b="1" dirty="0"/>
          </a:p>
          <a:p>
            <a:pPr eaLnBrk="1" hangingPunct="1">
              <a:buFontTx/>
              <a:buNone/>
            </a:pPr>
            <a:endParaRPr lang="en-US" altLang="en-US" sz="2400" b="1" dirty="0">
              <a:solidFill>
                <a:schemeClr val="tx2">
                  <a:lumMod val="75000"/>
                </a:schemeClr>
              </a:solidFill>
            </a:endParaRPr>
          </a:p>
          <a:p>
            <a:pPr eaLnBrk="1" hangingPunct="1">
              <a:buFontTx/>
              <a:buNone/>
            </a:pPr>
            <a:endParaRPr lang="en-US" altLang="en-US" sz="2400" b="1" dirty="0">
              <a:solidFill>
                <a:schemeClr val="tx2">
                  <a:lumMod val="75000"/>
                </a:schemeClr>
              </a:solidFill>
            </a:endParaRPr>
          </a:p>
          <a:p>
            <a:pPr eaLnBrk="1" hangingPunct="1">
              <a:buFontTx/>
              <a:buNone/>
            </a:pPr>
            <a:r>
              <a:rPr lang="en-US" altLang="en-US" sz="2400" b="1" dirty="0">
                <a:solidFill>
                  <a:srgbClr val="002060"/>
                </a:solidFill>
              </a:rPr>
              <a:t>Essentially, the only instrument we bring to </a:t>
            </a:r>
          </a:p>
          <a:p>
            <a:pPr eaLnBrk="1" hangingPunct="1">
              <a:buFontTx/>
              <a:buNone/>
            </a:pPr>
            <a:r>
              <a:rPr lang="en-US" altLang="en-US" sz="2400" b="1" dirty="0">
                <a:solidFill>
                  <a:srgbClr val="002060"/>
                </a:solidFill>
              </a:rPr>
              <a:t>workplace interactions is ourselves.  Hence, the</a:t>
            </a:r>
          </a:p>
          <a:p>
            <a:pPr eaLnBrk="1" hangingPunct="1">
              <a:buFontTx/>
              <a:buNone/>
            </a:pPr>
            <a:r>
              <a:rPr lang="en-US" altLang="en-US" sz="2400" b="1" dirty="0">
                <a:solidFill>
                  <a:srgbClr val="002060"/>
                </a:solidFill>
              </a:rPr>
              <a:t>more self aware we are the more present we can </a:t>
            </a:r>
          </a:p>
          <a:p>
            <a:pPr eaLnBrk="1" hangingPunct="1">
              <a:buFontTx/>
              <a:buNone/>
            </a:pPr>
            <a:r>
              <a:rPr lang="en-US" altLang="en-US" sz="2400" b="1" dirty="0">
                <a:solidFill>
                  <a:srgbClr val="002060"/>
                </a:solidFill>
              </a:rPr>
              <a:t>be in the exchanges with colleagues and students.</a:t>
            </a:r>
          </a:p>
          <a:p>
            <a:pPr eaLnBrk="1" hangingPunct="1">
              <a:buFontTx/>
              <a:buNone/>
            </a:pPr>
            <a:endParaRPr lang="en-US" altLang="en-US" dirty="0">
              <a:solidFill>
                <a:srgbClr val="002060"/>
              </a:solidFill>
            </a:endParaRPr>
          </a:p>
          <a:p>
            <a:pPr eaLnBrk="1" hangingPunct="1">
              <a:buFontTx/>
              <a:buNone/>
            </a:pPr>
            <a:r>
              <a:rPr lang="en-US" altLang="en-US" sz="2000" dirty="0">
                <a:solidFill>
                  <a:srgbClr val="002060"/>
                </a:solidFill>
              </a:rPr>
              <a:t>Paraphrased from comments by Virginia Satir</a:t>
            </a:r>
          </a:p>
          <a:p>
            <a:endParaRPr lang="en-US" dirty="0"/>
          </a:p>
        </p:txBody>
      </p:sp>
      <p:pic>
        <p:nvPicPr>
          <p:cNvPr id="4" name="Picture 3" descr="self-awaren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90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F4390-C603-BDAD-7E62-E5052DA8DB5A}"/>
              </a:ext>
            </a:extLst>
          </p:cNvPr>
          <p:cNvSpPr>
            <a:spLocks noGrp="1"/>
          </p:cNvSpPr>
          <p:nvPr>
            <p:ph type="title"/>
          </p:nvPr>
        </p:nvSpPr>
        <p:spPr>
          <a:xfrm>
            <a:off x="1945201" y="624110"/>
            <a:ext cx="6589199" cy="976090"/>
          </a:xfrm>
        </p:spPr>
        <p:txBody>
          <a:bodyPr>
            <a:normAutofit fontScale="90000"/>
          </a:bodyPr>
          <a:lstStyle/>
          <a:p>
            <a:pPr algn="ctr"/>
            <a:r>
              <a:rPr lang="en-US" dirty="0"/>
              <a:t>Holding On and Letting Go</a:t>
            </a:r>
            <a:br>
              <a:rPr lang="en-US" dirty="0"/>
            </a:br>
            <a:r>
              <a:rPr lang="en-US" dirty="0"/>
              <a:t>A Time for Discernment</a:t>
            </a:r>
          </a:p>
        </p:txBody>
      </p:sp>
      <p:sp>
        <p:nvSpPr>
          <p:cNvPr id="3" name="Content Placeholder 2">
            <a:extLst>
              <a:ext uri="{FF2B5EF4-FFF2-40B4-BE49-F238E27FC236}">
                <a16:creationId xmlns:a16="http://schemas.microsoft.com/office/drawing/2014/main" id="{1E0B452B-C44F-FC0B-FA2D-2C1EF2D43B78}"/>
              </a:ext>
            </a:extLst>
          </p:cNvPr>
          <p:cNvSpPr>
            <a:spLocks noGrp="1"/>
          </p:cNvSpPr>
          <p:nvPr>
            <p:ph idx="1"/>
          </p:nvPr>
        </p:nvSpPr>
        <p:spPr>
          <a:xfrm>
            <a:off x="1942415" y="2209800"/>
            <a:ext cx="6591985" cy="4191000"/>
          </a:xfrm>
        </p:spPr>
        <p:txBody>
          <a:bodyPr>
            <a:normAutofit/>
          </a:bodyPr>
          <a:lstStyle/>
          <a:p>
            <a:pPr marL="0" indent="0">
              <a:buNone/>
            </a:pPr>
            <a:r>
              <a:rPr lang="en-US" sz="2000" b="1" dirty="0">
                <a:solidFill>
                  <a:srgbClr val="002060"/>
                </a:solidFill>
              </a:rPr>
              <a:t>Naming the present realities</a:t>
            </a:r>
          </a:p>
          <a:p>
            <a:pPr marL="0" indent="0">
              <a:buNone/>
            </a:pPr>
            <a:r>
              <a:rPr lang="en-US" sz="2000" b="1" dirty="0">
                <a:solidFill>
                  <a:srgbClr val="002060"/>
                </a:solidFill>
              </a:rPr>
              <a:t>Receiving how others are experiencing their realities</a:t>
            </a:r>
          </a:p>
          <a:p>
            <a:pPr marL="0" indent="0">
              <a:buNone/>
            </a:pPr>
            <a:r>
              <a:rPr lang="en-US" sz="2000" b="1" dirty="0">
                <a:solidFill>
                  <a:srgbClr val="002060"/>
                </a:solidFill>
              </a:rPr>
              <a:t>Laying aside some expectations </a:t>
            </a:r>
          </a:p>
          <a:p>
            <a:pPr marL="0" indent="0">
              <a:buNone/>
            </a:pPr>
            <a:r>
              <a:rPr lang="en-US" sz="2000" b="1" dirty="0">
                <a:solidFill>
                  <a:srgbClr val="002060"/>
                </a:solidFill>
              </a:rPr>
              <a:t>Embrace the experience of some vacillating</a:t>
            </a:r>
          </a:p>
          <a:p>
            <a:pPr marL="0" indent="0">
              <a:buNone/>
            </a:pPr>
            <a:r>
              <a:rPr lang="en-US" sz="2000" b="1" dirty="0">
                <a:solidFill>
                  <a:srgbClr val="002060"/>
                </a:solidFill>
              </a:rPr>
              <a:t>Rehearsing values </a:t>
            </a:r>
          </a:p>
          <a:p>
            <a:pPr marL="0" indent="0">
              <a:buNone/>
            </a:pPr>
            <a:r>
              <a:rPr lang="en-US" sz="2000" b="1" dirty="0">
                <a:solidFill>
                  <a:srgbClr val="002060"/>
                </a:solidFill>
              </a:rPr>
              <a:t>Making promises about how we treat ourselves and others	</a:t>
            </a:r>
          </a:p>
          <a:p>
            <a:pPr marL="0" indent="0">
              <a:buNone/>
            </a:pPr>
            <a:r>
              <a:rPr lang="en-US" sz="2000" b="1" dirty="0">
                <a:solidFill>
                  <a:srgbClr val="002060"/>
                </a:solidFill>
              </a:rPr>
              <a:t>					</a:t>
            </a:r>
            <a:r>
              <a:rPr lang="en-US" sz="1600" dirty="0">
                <a:solidFill>
                  <a:srgbClr val="002060"/>
                </a:solidFill>
              </a:rPr>
              <a:t>Adapted from work of Susan Nienaber</a:t>
            </a:r>
            <a:endParaRPr lang="en-US" sz="2000" dirty="0">
              <a:solidFill>
                <a:srgbClr val="002060"/>
              </a:solidFill>
            </a:endParaRPr>
          </a:p>
        </p:txBody>
      </p:sp>
    </p:spTree>
    <p:extLst>
      <p:ext uri="{BB962C8B-B14F-4D97-AF65-F5344CB8AC3E}">
        <p14:creationId xmlns:p14="http://schemas.microsoft.com/office/powerpoint/2010/main" val="277202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67CC-3616-A54A-AAE8-8949EA5FF97D}"/>
              </a:ext>
            </a:extLst>
          </p:cNvPr>
          <p:cNvSpPr>
            <a:spLocks noGrp="1"/>
          </p:cNvSpPr>
          <p:nvPr>
            <p:ph type="title"/>
          </p:nvPr>
        </p:nvSpPr>
        <p:spPr>
          <a:xfrm>
            <a:off x="1945201" y="228600"/>
            <a:ext cx="6589199" cy="3048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0F4DCB2-43C3-E041-8E93-53A502E7B0FA}"/>
              </a:ext>
            </a:extLst>
          </p:cNvPr>
          <p:cNvSpPr>
            <a:spLocks noGrp="1"/>
          </p:cNvSpPr>
          <p:nvPr>
            <p:ph idx="1"/>
          </p:nvPr>
        </p:nvSpPr>
        <p:spPr>
          <a:xfrm>
            <a:off x="1942415" y="914400"/>
            <a:ext cx="6591985" cy="4996822"/>
          </a:xfrm>
        </p:spPr>
        <p:txBody>
          <a:bodyPr>
            <a:normAutofit/>
          </a:bodyPr>
          <a:lstStyle/>
          <a:p>
            <a:pPr marL="0" indent="0">
              <a:buNone/>
            </a:pPr>
            <a:r>
              <a:rPr lang="en-US" sz="2400" b="1" dirty="0">
                <a:solidFill>
                  <a:srgbClr val="002060"/>
                </a:solidFill>
              </a:rPr>
              <a:t>Be Grateful for What Has Been</a:t>
            </a:r>
          </a:p>
          <a:p>
            <a:pPr marL="0" indent="0">
              <a:buNone/>
            </a:pPr>
            <a:r>
              <a:rPr lang="en-US" sz="2400" b="1" dirty="0">
                <a:solidFill>
                  <a:srgbClr val="002060"/>
                </a:solidFill>
              </a:rPr>
              <a:t>Be Loose With What Is </a:t>
            </a:r>
          </a:p>
          <a:p>
            <a:pPr marL="0" indent="0">
              <a:buNone/>
            </a:pPr>
            <a:r>
              <a:rPr lang="en-US" sz="2400" b="1" dirty="0">
                <a:solidFill>
                  <a:srgbClr val="002060"/>
                </a:solidFill>
              </a:rPr>
              <a:t>Be Generous With What Will Be</a:t>
            </a:r>
          </a:p>
          <a:p>
            <a:pPr marL="0" indent="0">
              <a:buNone/>
            </a:pPr>
            <a:endParaRPr lang="en-US" sz="2400" b="1" dirty="0">
              <a:solidFill>
                <a:srgbClr val="002060"/>
              </a:solidFill>
            </a:endParaRPr>
          </a:p>
          <a:p>
            <a:pPr marL="0" indent="0">
              <a:buNone/>
            </a:pPr>
            <a:r>
              <a:rPr lang="en-US" sz="2400" b="1" dirty="0">
                <a:solidFill>
                  <a:srgbClr val="002060"/>
                </a:solidFill>
              </a:rPr>
              <a:t>I am only one. But still I am one.</a:t>
            </a:r>
          </a:p>
          <a:p>
            <a:pPr marL="0" indent="0">
              <a:buNone/>
            </a:pPr>
            <a:r>
              <a:rPr lang="en-US" sz="2400" b="1" dirty="0">
                <a:solidFill>
                  <a:srgbClr val="002060"/>
                </a:solidFill>
              </a:rPr>
              <a:t>I cannot do everything,</a:t>
            </a:r>
          </a:p>
          <a:p>
            <a:pPr marL="0" indent="0">
              <a:buNone/>
            </a:pPr>
            <a:r>
              <a:rPr lang="en-US" sz="2400" b="1" dirty="0">
                <a:solidFill>
                  <a:srgbClr val="002060"/>
                </a:solidFill>
              </a:rPr>
              <a:t>But still I can do something.</a:t>
            </a:r>
          </a:p>
          <a:p>
            <a:pPr marL="0" indent="0">
              <a:buNone/>
            </a:pPr>
            <a:r>
              <a:rPr lang="en-US" sz="2400" b="1" dirty="0">
                <a:solidFill>
                  <a:srgbClr val="002060"/>
                </a:solidFill>
              </a:rPr>
              <a:t>And because I cannot do everything,</a:t>
            </a:r>
          </a:p>
          <a:p>
            <a:pPr marL="0" indent="0">
              <a:buNone/>
            </a:pPr>
            <a:r>
              <a:rPr lang="en-US" sz="2400" b="1" dirty="0">
                <a:solidFill>
                  <a:srgbClr val="002060"/>
                </a:solidFill>
              </a:rPr>
              <a:t>I will not refuse to do the something that I can do.				</a:t>
            </a:r>
            <a:r>
              <a:rPr lang="en-US" dirty="0">
                <a:solidFill>
                  <a:srgbClr val="002060"/>
                </a:solidFill>
              </a:rPr>
              <a:t>Edward Hale</a:t>
            </a:r>
            <a:endParaRPr lang="en-US" sz="2400" b="1" dirty="0">
              <a:solidFill>
                <a:srgbClr val="002060"/>
              </a:solidFill>
            </a:endParaRPr>
          </a:p>
        </p:txBody>
      </p:sp>
    </p:spTree>
    <p:extLst>
      <p:ext uri="{BB962C8B-B14F-4D97-AF65-F5344CB8AC3E}">
        <p14:creationId xmlns:p14="http://schemas.microsoft.com/office/powerpoint/2010/main" val="329189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D603D88-54AC-4D40-A564-E58BF88A0AFB}"/>
              </a:ext>
            </a:extLst>
          </p:cNvPr>
          <p:cNvSpPr>
            <a:spLocks noGrp="1" noChangeArrowheads="1"/>
          </p:cNvSpPr>
          <p:nvPr>
            <p:ph type="title"/>
          </p:nvPr>
        </p:nvSpPr>
        <p:spPr/>
        <p:txBody>
          <a:bodyPr/>
          <a:lstStyle/>
          <a:p>
            <a:pPr algn="ctr"/>
            <a:r>
              <a:rPr lang="en-US" altLang="en-US">
                <a:ea typeface="ＭＳ Ｐゴシック" panose="020B0600070205080204" pitchFamily="34" charset="-128"/>
              </a:rPr>
              <a:t>Possible Ground Rules</a:t>
            </a:r>
          </a:p>
        </p:txBody>
      </p:sp>
      <p:sp>
        <p:nvSpPr>
          <p:cNvPr id="3" name="Content Placeholder 2">
            <a:extLst>
              <a:ext uri="{FF2B5EF4-FFF2-40B4-BE49-F238E27FC236}">
                <a16:creationId xmlns:a16="http://schemas.microsoft.com/office/drawing/2014/main" id="{73F5A182-8172-FF4E-B0AE-4EDD5EAAB430}"/>
              </a:ext>
            </a:extLst>
          </p:cNvPr>
          <p:cNvSpPr>
            <a:spLocks noGrp="1"/>
          </p:cNvSpPr>
          <p:nvPr>
            <p:ph idx="1"/>
          </p:nvPr>
        </p:nvSpPr>
        <p:spPr>
          <a:xfrm>
            <a:off x="1295401" y="1524000"/>
            <a:ext cx="7239000" cy="4387222"/>
          </a:xfrm>
        </p:spPr>
        <p:txBody>
          <a:bodyPr>
            <a:normAutofit/>
          </a:bodyPr>
          <a:lstStyle/>
          <a:p>
            <a:pPr>
              <a:buFont typeface="Wingdings" pitchFamily="2" charset="2"/>
              <a:buChar char="q"/>
              <a:defRPr/>
            </a:pPr>
            <a:r>
              <a:rPr lang="en-US" sz="2400" b="1" dirty="0">
                <a:solidFill>
                  <a:srgbClr val="002060"/>
                </a:solidFill>
              </a:rPr>
              <a:t>I will tell my story and let others tell theirs</a:t>
            </a:r>
          </a:p>
          <a:p>
            <a:pPr>
              <a:buFont typeface="Wingdings" pitchFamily="2" charset="2"/>
              <a:buChar char="q"/>
              <a:defRPr/>
            </a:pPr>
            <a:r>
              <a:rPr lang="en-US" sz="2400" b="1" dirty="0">
                <a:solidFill>
                  <a:srgbClr val="002060"/>
                </a:solidFill>
              </a:rPr>
              <a:t>I avoid “awfulizing” negative experiences</a:t>
            </a:r>
          </a:p>
          <a:p>
            <a:pPr>
              <a:buFont typeface="Wingdings" pitchFamily="2" charset="2"/>
              <a:buChar char="q"/>
              <a:defRPr/>
            </a:pPr>
            <a:r>
              <a:rPr lang="en-US" sz="2400" b="1" dirty="0">
                <a:solidFill>
                  <a:srgbClr val="002060"/>
                </a:solidFill>
              </a:rPr>
              <a:t>I say what needs to be said to the one who needs to hear it</a:t>
            </a:r>
          </a:p>
          <a:p>
            <a:pPr>
              <a:buFont typeface="Wingdings" pitchFamily="2" charset="2"/>
              <a:buChar char="q"/>
              <a:defRPr/>
            </a:pPr>
            <a:r>
              <a:rPr lang="en-US" sz="2400" b="1" dirty="0">
                <a:solidFill>
                  <a:srgbClr val="002060"/>
                </a:solidFill>
              </a:rPr>
              <a:t>I devote at least as much energy to careful listening as to careful speaking</a:t>
            </a:r>
          </a:p>
          <a:p>
            <a:pPr>
              <a:buFont typeface="Wingdings" pitchFamily="2" charset="2"/>
              <a:buChar char="q"/>
              <a:defRPr/>
            </a:pPr>
            <a:r>
              <a:rPr lang="en-US" sz="2400" b="1" dirty="0">
                <a:solidFill>
                  <a:srgbClr val="002060"/>
                </a:solidFill>
              </a:rPr>
              <a:t>If something prompts anger in me, I will report it honestly in a way that invites positive solutions</a:t>
            </a:r>
          </a:p>
          <a:p>
            <a:pPr>
              <a:buFont typeface="Wingdings" pitchFamily="2" charset="2"/>
              <a:buChar char="q"/>
              <a:defRPr/>
            </a:pPr>
            <a:r>
              <a:rPr lang="en-US" sz="2400" b="1" dirty="0">
                <a:solidFill>
                  <a:srgbClr val="002060"/>
                </a:solidFill>
              </a:rPr>
              <a:t>I refrain from blaming and shaming</a:t>
            </a:r>
          </a:p>
          <a:p>
            <a:pPr marL="0" indent="0">
              <a:buFont typeface="Wingdings" pitchFamily="2" charset="2"/>
              <a:buNone/>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08B5-DCBF-7054-BE1E-96635E1B25A6}"/>
              </a:ext>
            </a:extLst>
          </p:cNvPr>
          <p:cNvSpPr>
            <a:spLocks noGrp="1"/>
          </p:cNvSpPr>
          <p:nvPr>
            <p:ph type="title"/>
          </p:nvPr>
        </p:nvSpPr>
        <p:spPr>
          <a:xfrm>
            <a:off x="1295401" y="624110"/>
            <a:ext cx="7239000" cy="1280890"/>
          </a:xfrm>
        </p:spPr>
        <p:txBody>
          <a:bodyPr/>
          <a:lstStyle/>
          <a:p>
            <a:pPr algn="ctr"/>
            <a:r>
              <a:rPr lang="en-US" sz="3600" dirty="0"/>
              <a:t>Changes in </a:t>
            </a:r>
            <a:br>
              <a:rPr lang="en-US" sz="3600" dirty="0"/>
            </a:br>
            <a:r>
              <a:rPr lang="en-US" sz="3600" dirty="0"/>
              <a:t>Organizational Processes</a:t>
            </a:r>
          </a:p>
        </p:txBody>
      </p:sp>
      <p:sp>
        <p:nvSpPr>
          <p:cNvPr id="3" name="Content Placeholder 2">
            <a:extLst>
              <a:ext uri="{FF2B5EF4-FFF2-40B4-BE49-F238E27FC236}">
                <a16:creationId xmlns:a16="http://schemas.microsoft.com/office/drawing/2014/main" id="{92FDA525-AAB6-FA8A-BBE0-841E802AD06A}"/>
              </a:ext>
            </a:extLst>
          </p:cNvPr>
          <p:cNvSpPr>
            <a:spLocks noGrp="1"/>
          </p:cNvSpPr>
          <p:nvPr>
            <p:ph idx="1"/>
          </p:nvPr>
        </p:nvSpPr>
        <p:spPr>
          <a:xfrm>
            <a:off x="1182688" y="2017712"/>
            <a:ext cx="7772400" cy="4535487"/>
          </a:xfrm>
        </p:spPr>
        <p:txBody>
          <a:bodyPr/>
          <a:lstStyle/>
          <a:p>
            <a:pPr marL="0" indent="0">
              <a:buNone/>
            </a:pPr>
            <a:endParaRPr lang="en-US" dirty="0"/>
          </a:p>
          <a:p>
            <a:pPr marL="0" indent="0">
              <a:buNone/>
            </a:pPr>
            <a:r>
              <a:rPr lang="en-US" sz="2400" b="1" dirty="0">
                <a:solidFill>
                  <a:srgbClr val="002060"/>
                </a:solidFill>
              </a:rPr>
              <a:t>Strategic planning as practiced in the past has been rejected because of fast-changing realities – outdated in six months to 2 years</a:t>
            </a:r>
          </a:p>
          <a:p>
            <a:pPr marL="0" indent="0">
              <a:buNone/>
            </a:pPr>
            <a:endParaRPr lang="en-US" sz="2400" b="1" dirty="0">
              <a:solidFill>
                <a:srgbClr val="002060"/>
              </a:solidFill>
            </a:endParaRPr>
          </a:p>
          <a:p>
            <a:pPr marL="0" indent="0">
              <a:buNone/>
            </a:pPr>
            <a:r>
              <a:rPr lang="en-US" sz="2400" b="1" dirty="0">
                <a:solidFill>
                  <a:srgbClr val="002060"/>
                </a:solidFill>
              </a:rPr>
              <a:t>Replaced by guiding principles that will inform decisions no matter the situation</a:t>
            </a:r>
          </a:p>
        </p:txBody>
      </p:sp>
    </p:spTree>
    <p:extLst>
      <p:ext uri="{BB962C8B-B14F-4D97-AF65-F5344CB8AC3E}">
        <p14:creationId xmlns:p14="http://schemas.microsoft.com/office/powerpoint/2010/main" val="192773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0B6A-D855-A942-8303-82A984D9AB8A}"/>
              </a:ext>
            </a:extLst>
          </p:cNvPr>
          <p:cNvSpPr>
            <a:spLocks noGrp="1"/>
          </p:cNvSpPr>
          <p:nvPr>
            <p:ph type="title"/>
          </p:nvPr>
        </p:nvSpPr>
        <p:spPr>
          <a:xfrm>
            <a:off x="1942415" y="184778"/>
            <a:ext cx="6589199" cy="958222"/>
          </a:xfrm>
        </p:spPr>
        <p:txBody>
          <a:bodyPr/>
          <a:lstStyle/>
          <a:p>
            <a:endParaRPr lang="en-US" dirty="0"/>
          </a:p>
        </p:txBody>
      </p:sp>
      <p:pic>
        <p:nvPicPr>
          <p:cNvPr id="1026" name="Picture 2" descr="Take a Pause - Sage B. Hobbs">
            <a:extLst>
              <a:ext uri="{FF2B5EF4-FFF2-40B4-BE49-F238E27FC236}">
                <a16:creationId xmlns:a16="http://schemas.microsoft.com/office/drawing/2014/main" id="{2A36C2F1-CF43-7B2F-86DB-4653A07E06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8001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16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30989EF-C782-5647-99FA-998CF03A7344}"/>
              </a:ext>
            </a:extLst>
          </p:cNvPr>
          <p:cNvSpPr>
            <a:spLocks noGrp="1" noChangeArrowheads="1"/>
          </p:cNvSpPr>
          <p:nvPr>
            <p:ph type="title"/>
          </p:nvPr>
        </p:nvSpPr>
        <p:spPr>
          <a:xfrm>
            <a:off x="1150938" y="152400"/>
            <a:ext cx="7793037" cy="152400"/>
          </a:xfrm>
        </p:spPr>
        <p:txBody>
          <a:bodyPr>
            <a:normAutofit fontScale="90000"/>
          </a:bodyPr>
          <a:lstStyle/>
          <a:p>
            <a:endParaRPr lang="en-US" altLang="en-US">
              <a:ea typeface="ＭＳ Ｐゴシック" panose="020B0600070205080204" pitchFamily="34" charset="-128"/>
            </a:endParaRPr>
          </a:p>
        </p:txBody>
      </p:sp>
      <p:pic>
        <p:nvPicPr>
          <p:cNvPr id="47106" name="Content Placeholder 4">
            <a:extLst>
              <a:ext uri="{FF2B5EF4-FFF2-40B4-BE49-F238E27FC236}">
                <a16:creationId xmlns:a16="http://schemas.microsoft.com/office/drawing/2014/main" id="{52BA6C76-7063-7F4D-ACF2-9C28130D06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04800"/>
            <a:ext cx="6392863" cy="6400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762000"/>
          </a:xfrm>
        </p:spPr>
        <p:txBody>
          <a:bodyPr/>
          <a:lstStyle/>
          <a:p>
            <a:pPr algn="ctr"/>
            <a:r>
              <a:rPr lang="en-US" dirty="0">
                <a:latin typeface="Arial" charset="0"/>
                <a:ea typeface="Arial" charset="0"/>
                <a:cs typeface="Arial" charset="0"/>
              </a:rPr>
              <a:t>Three Principles</a:t>
            </a:r>
          </a:p>
        </p:txBody>
      </p:sp>
      <p:sp>
        <p:nvSpPr>
          <p:cNvPr id="3" name="Content Placeholder 2"/>
          <p:cNvSpPr>
            <a:spLocks noGrp="1"/>
          </p:cNvSpPr>
          <p:nvPr>
            <p:ph idx="1"/>
          </p:nvPr>
        </p:nvSpPr>
        <p:spPr>
          <a:xfrm>
            <a:off x="1028700" y="1295400"/>
            <a:ext cx="7200900" cy="5257800"/>
          </a:xfrm>
        </p:spPr>
        <p:txBody>
          <a:bodyPr>
            <a:normAutofit/>
          </a:bodyPr>
          <a:lstStyle/>
          <a:p>
            <a:pPr>
              <a:spcBef>
                <a:spcPct val="0"/>
              </a:spcBef>
            </a:pPr>
            <a:r>
              <a:rPr lang="en-US" altLang="en-US" sz="2400" b="1" dirty="0">
                <a:solidFill>
                  <a:srgbClr val="002060"/>
                </a:solidFill>
                <a:ea typeface="Arial" charset="0"/>
                <a:cs typeface="Arial" charset="0"/>
              </a:rPr>
              <a:t>If Something Is Unmentionable, It Is Also Unmanageable</a:t>
            </a:r>
          </a:p>
          <a:p>
            <a:pPr algn="r">
              <a:spcBef>
                <a:spcPct val="0"/>
              </a:spcBef>
              <a:buFont typeface="Arial" charset="0"/>
              <a:buNone/>
            </a:pPr>
            <a:r>
              <a:rPr lang="en-US" altLang="en-US" sz="2400" b="1" i="1" dirty="0">
                <a:solidFill>
                  <a:srgbClr val="002060"/>
                </a:solidFill>
                <a:ea typeface="Arial" charset="0"/>
                <a:cs typeface="Arial" charset="0"/>
              </a:rPr>
              <a:t>Folk Wisdom</a:t>
            </a:r>
            <a:endParaRPr lang="en-US" altLang="en-US" sz="2400" b="1" dirty="0">
              <a:solidFill>
                <a:srgbClr val="002060"/>
              </a:solidFill>
              <a:ea typeface="Arial" charset="0"/>
              <a:cs typeface="Arial" charset="0"/>
            </a:endParaRPr>
          </a:p>
          <a:p>
            <a:r>
              <a:rPr lang="en-US" altLang="en-US" sz="2400" b="1" dirty="0">
                <a:solidFill>
                  <a:srgbClr val="002060"/>
                </a:solidFill>
                <a:ea typeface="Arial" charset="0"/>
                <a:cs typeface="Arial" charset="0"/>
              </a:rPr>
              <a:t>Not Everything That Is Faced Can Be Changed, But Nothing Can Be Changed Until It Is Faced</a:t>
            </a:r>
          </a:p>
          <a:p>
            <a:pPr algn="r">
              <a:spcBef>
                <a:spcPct val="0"/>
              </a:spcBef>
              <a:buFont typeface="Arial" charset="0"/>
              <a:buNone/>
            </a:pPr>
            <a:r>
              <a:rPr lang="en-US" altLang="en-US" sz="2400" b="1" i="1" dirty="0">
                <a:solidFill>
                  <a:srgbClr val="002060"/>
                </a:solidFill>
                <a:ea typeface="Arial" charset="0"/>
                <a:cs typeface="Arial" charset="0"/>
              </a:rPr>
              <a:t>James Baldwin</a:t>
            </a:r>
          </a:p>
          <a:p>
            <a:r>
              <a:rPr lang="en-US" sz="2400" b="1" dirty="0">
                <a:solidFill>
                  <a:srgbClr val="002060"/>
                </a:solidFill>
              </a:rPr>
              <a:t>Do not be daunted by the enormity of the world’s grief. Do justly, now. Love mercy, now. Walk humbly, now. You are not obligated to complete the work, but neither are you free to abandon it.</a:t>
            </a:r>
            <a:r>
              <a:rPr lang="en-US" dirty="0">
                <a:solidFill>
                  <a:srgbClr val="002060"/>
                </a:solidFill>
              </a:rPr>
              <a:t>	</a:t>
            </a:r>
          </a:p>
          <a:p>
            <a:pPr marL="0" indent="0">
              <a:buNone/>
            </a:pPr>
            <a:r>
              <a:rPr lang="en-US" sz="2400" b="1" dirty="0">
                <a:solidFill>
                  <a:srgbClr val="002060"/>
                </a:solidFill>
              </a:rPr>
              <a:t>										from the Talmud</a:t>
            </a:r>
          </a:p>
          <a:p>
            <a:endParaRPr lang="en-US" altLang="en-US" dirty="0"/>
          </a:p>
          <a:p>
            <a:endParaRPr lang="en-US" dirty="0"/>
          </a:p>
        </p:txBody>
      </p:sp>
    </p:spTree>
    <p:extLst>
      <p:ext uri="{BB962C8B-B14F-4D97-AF65-F5344CB8AC3E}">
        <p14:creationId xmlns:p14="http://schemas.microsoft.com/office/powerpoint/2010/main" val="98116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0B6A-D855-A942-8303-82A984D9AB8A}"/>
              </a:ext>
            </a:extLst>
          </p:cNvPr>
          <p:cNvSpPr>
            <a:spLocks noGrp="1"/>
          </p:cNvSpPr>
          <p:nvPr>
            <p:ph type="title"/>
          </p:nvPr>
        </p:nvSpPr>
        <p:spPr>
          <a:xfrm>
            <a:off x="1942415" y="184778"/>
            <a:ext cx="6589199" cy="958222"/>
          </a:xfrm>
        </p:spPr>
        <p:txBody>
          <a:bodyPr/>
          <a:lstStyle/>
          <a:p>
            <a:endParaRPr lang="en-US" dirty="0"/>
          </a:p>
        </p:txBody>
      </p:sp>
      <p:pic>
        <p:nvPicPr>
          <p:cNvPr id="1026" name="Picture 2" descr="Take a Pause - Sage B. Hobbs">
            <a:extLst>
              <a:ext uri="{FF2B5EF4-FFF2-40B4-BE49-F238E27FC236}">
                <a16:creationId xmlns:a16="http://schemas.microsoft.com/office/drawing/2014/main" id="{2A36C2F1-CF43-7B2F-86DB-4653A07E06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8001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CACF-45E8-C7E3-514D-2D59B70F8208}"/>
              </a:ext>
            </a:extLst>
          </p:cNvPr>
          <p:cNvSpPr>
            <a:spLocks noGrp="1"/>
          </p:cNvSpPr>
          <p:nvPr>
            <p:ph type="title"/>
          </p:nvPr>
        </p:nvSpPr>
        <p:spPr/>
        <p:txBody>
          <a:bodyPr/>
          <a:lstStyle/>
          <a:p>
            <a:r>
              <a:rPr lang="en-US" dirty="0"/>
              <a:t>Be Able to Laugh at Yourself</a:t>
            </a:r>
            <a:br>
              <a:rPr lang="en-US" dirty="0"/>
            </a:br>
            <a:r>
              <a:rPr lang="en-US" dirty="0"/>
              <a:t>Practice Humility at Times</a:t>
            </a:r>
          </a:p>
        </p:txBody>
      </p:sp>
      <p:pic>
        <p:nvPicPr>
          <p:cNvPr id="4" name="Picture 1" descr="page25image7846448">
            <a:extLst>
              <a:ext uri="{FF2B5EF4-FFF2-40B4-BE49-F238E27FC236}">
                <a16:creationId xmlns:a16="http://schemas.microsoft.com/office/drawing/2014/main" id="{24005F4E-58DD-4037-249C-661F017351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991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9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4519"/>
            <a:ext cx="7200900" cy="568712"/>
          </a:xfrm>
        </p:spPr>
        <p:txBody>
          <a:bodyPr>
            <a:normAutofit fontScale="90000"/>
          </a:bodyPr>
          <a:lstStyle/>
          <a:p>
            <a:pPr algn="ctr"/>
            <a:r>
              <a:rPr lang="en-US" dirty="0"/>
              <a:t>More Principles/Practices</a:t>
            </a:r>
          </a:p>
        </p:txBody>
      </p:sp>
      <p:sp>
        <p:nvSpPr>
          <p:cNvPr id="3" name="Content Placeholder 2"/>
          <p:cNvSpPr>
            <a:spLocks noGrp="1"/>
          </p:cNvSpPr>
          <p:nvPr>
            <p:ph idx="1"/>
          </p:nvPr>
        </p:nvSpPr>
        <p:spPr>
          <a:xfrm>
            <a:off x="1028700" y="1877587"/>
            <a:ext cx="7200900" cy="3897351"/>
          </a:xfrm>
        </p:spPr>
        <p:txBody>
          <a:bodyPr>
            <a:normAutofit fontScale="92500" lnSpcReduction="10000"/>
          </a:bodyPr>
          <a:lstStyle/>
          <a:p>
            <a:pPr marL="82153" indent="0">
              <a:buNone/>
              <a:defRPr/>
            </a:pPr>
            <a:r>
              <a:rPr lang="en-US" sz="3000" b="1" dirty="0">
                <a:solidFill>
                  <a:srgbClr val="002060"/>
                </a:solidFill>
                <a:ea typeface="Arial" charset="0"/>
                <a:cs typeface="Arial" charset="0"/>
              </a:rPr>
              <a:t>Understanding is more important than agreement</a:t>
            </a:r>
          </a:p>
          <a:p>
            <a:pPr marL="82153" indent="0">
              <a:buNone/>
              <a:defRPr/>
            </a:pPr>
            <a:endParaRPr lang="en-US" sz="3000" dirty="0">
              <a:solidFill>
                <a:srgbClr val="002060"/>
              </a:solidFill>
              <a:ea typeface="Arial" charset="0"/>
              <a:cs typeface="Arial" charset="0"/>
            </a:endParaRPr>
          </a:p>
          <a:p>
            <a:pPr marL="82153" indent="0">
              <a:buNone/>
              <a:defRPr/>
            </a:pPr>
            <a:r>
              <a:rPr lang="en-US" altLang="en-US" sz="3000" b="1" dirty="0">
                <a:solidFill>
                  <a:srgbClr val="002060"/>
                </a:solidFill>
                <a:ea typeface="Arial" charset="0"/>
                <a:cs typeface="Arial" charset="0"/>
              </a:rPr>
              <a:t>The direction in which you look will determine what you see</a:t>
            </a:r>
          </a:p>
          <a:p>
            <a:pPr marL="82153" indent="0">
              <a:buNone/>
              <a:defRPr/>
            </a:pPr>
            <a:endParaRPr lang="en-US" altLang="en-US" sz="3000" b="1" dirty="0">
              <a:solidFill>
                <a:srgbClr val="002060"/>
              </a:solidFill>
              <a:ea typeface="Arial" charset="0"/>
              <a:cs typeface="Arial" charset="0"/>
            </a:endParaRPr>
          </a:p>
          <a:p>
            <a:pPr marL="82153" indent="0">
              <a:buNone/>
              <a:defRPr/>
            </a:pPr>
            <a:r>
              <a:rPr lang="en-US" altLang="en-US" sz="3000" b="1" dirty="0">
                <a:solidFill>
                  <a:srgbClr val="002060"/>
                </a:solidFill>
                <a:ea typeface="Arial" charset="0"/>
                <a:cs typeface="Arial" charset="0"/>
              </a:rPr>
              <a:t>HOW things are handled is often as or more important than WHAT happens</a:t>
            </a:r>
            <a:endParaRPr lang="en-US" sz="3000" dirty="0">
              <a:solidFill>
                <a:srgbClr val="002060"/>
              </a:solidFill>
              <a:ea typeface="Arial" charset="0"/>
              <a:cs typeface="Arial" charset="0"/>
            </a:endParaRPr>
          </a:p>
          <a:p>
            <a:endParaRPr lang="en-US" sz="3000" dirty="0">
              <a:latin typeface="Arial" charset="0"/>
              <a:ea typeface="Arial" charset="0"/>
              <a:cs typeface="Arial" charset="0"/>
            </a:endParaRPr>
          </a:p>
        </p:txBody>
      </p:sp>
    </p:spTree>
    <p:extLst>
      <p:ext uri="{BB962C8B-B14F-4D97-AF65-F5344CB8AC3E}">
        <p14:creationId xmlns:p14="http://schemas.microsoft.com/office/powerpoint/2010/main" val="208828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63756" y="381000"/>
            <a:ext cx="7391331" cy="5751513"/>
          </a:xfrm>
        </p:spPr>
        <p:txBody>
          <a:bodyPr>
            <a:normAutofit lnSpcReduction="10000"/>
          </a:bodyPr>
          <a:lstStyle/>
          <a:p>
            <a:pPr eaLnBrk="1" hangingPunct="1">
              <a:buClr>
                <a:schemeClr val="tx1"/>
              </a:buClr>
              <a:buFont typeface="Times" charset="0"/>
              <a:buChar char="•"/>
            </a:pPr>
            <a:endParaRPr lang="en-US" altLang="en-US" dirty="0"/>
          </a:p>
          <a:p>
            <a:pPr marL="0" indent="0" eaLnBrk="1" hangingPunct="1">
              <a:buClr>
                <a:schemeClr val="tx1"/>
              </a:buClr>
              <a:buNone/>
            </a:pPr>
            <a:r>
              <a:rPr lang="en-US" altLang="en-US" sz="2800" b="1" dirty="0">
                <a:solidFill>
                  <a:srgbClr val="002060"/>
                </a:solidFill>
              </a:rPr>
              <a:t>BE A CHANGE AGENT (Proactive Not Just 	Reactive)</a:t>
            </a:r>
          </a:p>
          <a:p>
            <a:pPr marL="0" indent="0" eaLnBrk="1" hangingPunct="1">
              <a:buClr>
                <a:schemeClr val="tx1"/>
              </a:buClr>
              <a:buNone/>
            </a:pPr>
            <a:r>
              <a:rPr lang="en-US" altLang="en-US" sz="2800" b="1" dirty="0">
                <a:solidFill>
                  <a:srgbClr val="002060"/>
                </a:solidFill>
              </a:rPr>
              <a:t>Be Aware Of Your Attitude</a:t>
            </a:r>
          </a:p>
          <a:p>
            <a:pPr marL="0" indent="0" eaLnBrk="1" hangingPunct="1">
              <a:buClr>
                <a:schemeClr val="tx1"/>
              </a:buClr>
              <a:buNone/>
            </a:pPr>
            <a:r>
              <a:rPr lang="en-US" altLang="en-US" sz="2800" b="1" dirty="0">
                <a:solidFill>
                  <a:srgbClr val="002060"/>
                </a:solidFill>
              </a:rPr>
              <a:t>Be Tolerant Of Self And Others</a:t>
            </a:r>
          </a:p>
          <a:p>
            <a:pPr marL="0" indent="0" eaLnBrk="1" hangingPunct="1">
              <a:buClr>
                <a:schemeClr val="tx1"/>
              </a:buClr>
              <a:buNone/>
            </a:pPr>
            <a:r>
              <a:rPr lang="en-US" altLang="en-US" sz="2800" b="1" dirty="0">
                <a:solidFill>
                  <a:srgbClr val="002060"/>
                </a:solidFill>
              </a:rPr>
              <a:t>Keep A Balance In Your Life:</a:t>
            </a:r>
          </a:p>
          <a:p>
            <a:pPr marL="0" indent="0" eaLnBrk="1" hangingPunct="1">
              <a:buClr>
                <a:schemeClr val="tx1"/>
              </a:buClr>
              <a:buNone/>
            </a:pPr>
            <a:r>
              <a:rPr lang="en-US" altLang="en-US" sz="2800" b="1" dirty="0">
                <a:solidFill>
                  <a:srgbClr val="002060"/>
                </a:solidFill>
              </a:rPr>
              <a:t>	Job, Interests, Family, Volunteerism</a:t>
            </a:r>
          </a:p>
          <a:p>
            <a:pPr marL="0" indent="0" eaLnBrk="1" hangingPunct="1">
              <a:buClr>
                <a:schemeClr val="tx1"/>
              </a:buClr>
              <a:buNone/>
            </a:pPr>
            <a:r>
              <a:rPr lang="en-US" altLang="en-US" sz="2800" b="1" dirty="0">
                <a:solidFill>
                  <a:srgbClr val="002060"/>
                </a:solidFill>
              </a:rPr>
              <a:t>Allow For Stress And Discomfort</a:t>
            </a:r>
          </a:p>
          <a:p>
            <a:pPr marL="0" indent="0" eaLnBrk="1" hangingPunct="1">
              <a:buClr>
                <a:schemeClr val="tx1"/>
              </a:buClr>
              <a:buNone/>
            </a:pPr>
            <a:r>
              <a:rPr lang="en-US" altLang="en-US" sz="2800" b="1" dirty="0">
                <a:solidFill>
                  <a:srgbClr val="002060"/>
                </a:solidFill>
              </a:rPr>
              <a:t>Manage Your Stress; Be Attentive To 	Others</a:t>
            </a:r>
          </a:p>
          <a:p>
            <a:pPr marL="0" indent="0" eaLnBrk="1" hangingPunct="1">
              <a:buClr>
                <a:schemeClr val="tx1"/>
              </a:buClr>
              <a:buNone/>
            </a:pPr>
            <a:r>
              <a:rPr lang="en-US" altLang="en-US" sz="2800" b="1" dirty="0">
                <a:solidFill>
                  <a:srgbClr val="002060"/>
                </a:solidFill>
              </a:rPr>
              <a:t>Pace Yourself</a:t>
            </a:r>
          </a:p>
          <a:p>
            <a:pPr marL="0" indent="0" eaLnBrk="1" hangingPunct="1">
              <a:buClr>
                <a:schemeClr val="tx1"/>
              </a:buClr>
              <a:buNone/>
            </a:pPr>
            <a:r>
              <a:rPr lang="en-US" altLang="en-US" sz="2800" b="1" dirty="0">
                <a:solidFill>
                  <a:srgbClr val="002060"/>
                </a:solidFill>
              </a:rPr>
              <a:t>Maintain Stability</a:t>
            </a:r>
            <a:endParaRPr lang="en-US" sz="2800" b="1" dirty="0">
              <a:solidFill>
                <a:srgbClr val="002060"/>
              </a:solidFill>
            </a:endParaRPr>
          </a:p>
        </p:txBody>
      </p:sp>
    </p:spTree>
    <p:extLst>
      <p:ext uri="{BB962C8B-B14F-4D97-AF65-F5344CB8AC3E}">
        <p14:creationId xmlns:p14="http://schemas.microsoft.com/office/powerpoint/2010/main" val="174601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2184664-8DA1-E144-9140-A5F34ECF61F5}"/>
              </a:ext>
            </a:extLst>
          </p:cNvPr>
          <p:cNvSpPr>
            <a:spLocks noGrp="1" noChangeArrowheads="1"/>
          </p:cNvSpPr>
          <p:nvPr>
            <p:ph type="title"/>
          </p:nvPr>
        </p:nvSpPr>
        <p:spPr>
          <a:xfrm>
            <a:off x="1150938" y="228600"/>
            <a:ext cx="7793037" cy="1371600"/>
          </a:xfrm>
        </p:spPr>
        <p:txBody>
          <a:bodyPr/>
          <a:lstStyle/>
          <a:p>
            <a:r>
              <a:rPr lang="en-US" altLang="en-US" dirty="0">
                <a:solidFill>
                  <a:schemeClr val="tx1"/>
                </a:solidFill>
                <a:ea typeface="ＭＳ Ｐゴシック" panose="020B0600070205080204" pitchFamily="34" charset="-128"/>
              </a:rPr>
              <a:t>    Assertion</a:t>
            </a:r>
          </a:p>
        </p:txBody>
      </p:sp>
      <p:sp>
        <p:nvSpPr>
          <p:cNvPr id="18434" name="Content Placeholder 2">
            <a:extLst>
              <a:ext uri="{FF2B5EF4-FFF2-40B4-BE49-F238E27FC236}">
                <a16:creationId xmlns:a16="http://schemas.microsoft.com/office/drawing/2014/main" id="{52BF40C6-9BA6-4541-B975-3D988597F342}"/>
              </a:ext>
            </a:extLst>
          </p:cNvPr>
          <p:cNvSpPr>
            <a:spLocks noGrp="1" noChangeArrowheads="1"/>
          </p:cNvSpPr>
          <p:nvPr>
            <p:ph idx="1"/>
          </p:nvPr>
        </p:nvSpPr>
        <p:spPr>
          <a:xfrm>
            <a:off x="1182688" y="1828800"/>
            <a:ext cx="7772400" cy="4876800"/>
          </a:xfrm>
        </p:spPr>
        <p:txBody>
          <a:bodyPr>
            <a:normAutofit/>
          </a:bodyPr>
          <a:lstStyle/>
          <a:p>
            <a:pPr>
              <a:buFont typeface="Wingdings" pitchFamily="2" charset="2"/>
              <a:buChar char="v"/>
            </a:pPr>
            <a:r>
              <a:rPr lang="en-US" altLang="en-US" sz="2400" b="1" dirty="0">
                <a:solidFill>
                  <a:srgbClr val="002060"/>
                </a:solidFill>
                <a:ea typeface="ＭＳ Ｐゴシック" panose="020B0600070205080204" pitchFamily="34" charset="-128"/>
              </a:rPr>
              <a:t>Two or more perspectives often enrich choices and can build cohesion</a:t>
            </a:r>
          </a:p>
          <a:p>
            <a:pPr>
              <a:buFont typeface="Wingdings" pitchFamily="2" charset="2"/>
              <a:buChar char="v"/>
            </a:pPr>
            <a:r>
              <a:rPr lang="en-US" altLang="en-US" sz="2400" b="1" dirty="0">
                <a:solidFill>
                  <a:srgbClr val="002060"/>
                </a:solidFill>
                <a:ea typeface="ＭＳ Ｐゴシック" panose="020B0600070205080204" pitchFamily="34" charset="-128"/>
              </a:rPr>
              <a:t>Conflict is common, inevitable, and can be seen as a compliment</a:t>
            </a:r>
          </a:p>
          <a:p>
            <a:pPr>
              <a:buFont typeface="Wingdings" pitchFamily="2" charset="2"/>
              <a:buChar char="v"/>
            </a:pPr>
            <a:r>
              <a:rPr lang="en-US" altLang="en-US" sz="2400" b="1" dirty="0">
                <a:solidFill>
                  <a:srgbClr val="002060"/>
                </a:solidFill>
                <a:ea typeface="ＭＳ Ｐゴシック" panose="020B0600070205080204" pitchFamily="34" charset="-128"/>
              </a:rPr>
              <a:t>It can be more dis-respectful to avoid than to engage creatively in a conflict</a:t>
            </a:r>
          </a:p>
          <a:p>
            <a:pPr>
              <a:buFont typeface="Wingdings" pitchFamily="2" charset="2"/>
              <a:buChar char="v"/>
            </a:pPr>
            <a:r>
              <a:rPr lang="en-US" altLang="en-US" sz="2400" b="1" dirty="0">
                <a:solidFill>
                  <a:srgbClr val="002060"/>
                </a:solidFill>
                <a:ea typeface="ＭＳ Ｐゴシック" panose="020B0600070205080204" pitchFamily="34" charset="-128"/>
              </a:rPr>
              <a:t>Conflicts are often with oneself, with one’s past and culture, with values, and with one or more persons or systems</a:t>
            </a:r>
          </a:p>
        </p:txBody>
      </p:sp>
      <p:pic>
        <p:nvPicPr>
          <p:cNvPr id="2" name="Picture 3">
            <a:extLst>
              <a:ext uri="{FF2B5EF4-FFF2-40B4-BE49-F238E27FC236}">
                <a16:creationId xmlns:a16="http://schemas.microsoft.com/office/drawing/2014/main" id="{64F8A93B-4E55-8103-08BF-3DCBA66266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9829"/>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85FCCAD-4B41-CD4E-AB55-65B07EF76DD2}"/>
              </a:ext>
            </a:extLst>
          </p:cNvPr>
          <p:cNvSpPr>
            <a:spLocks noGrp="1" noChangeArrowheads="1"/>
          </p:cNvSpPr>
          <p:nvPr>
            <p:ph type="title"/>
          </p:nvPr>
        </p:nvSpPr>
        <p:spPr>
          <a:xfrm>
            <a:off x="1485900" y="463550"/>
            <a:ext cx="6172200" cy="1536700"/>
          </a:xfrm>
        </p:spPr>
        <p:txBody>
          <a:bodyPr/>
          <a:lstStyle/>
          <a:p>
            <a:pPr algn="ctr"/>
            <a:r>
              <a:rPr lang="en-US" altLang="en-US">
                <a:ea typeface="ＭＳ Ｐゴシック" panose="020B0600070205080204" pitchFamily="34" charset="-128"/>
              </a:rPr>
              <a:t>Cultivate Your </a:t>
            </a:r>
            <a:br>
              <a:rPr lang="en-US" altLang="en-US">
                <a:ea typeface="ＭＳ Ｐゴシック" panose="020B0600070205080204" pitchFamily="34" charset="-128"/>
              </a:rPr>
            </a:br>
            <a:r>
              <a:rPr lang="en-US" altLang="en-US">
                <a:ea typeface="ＭＳ Ｐゴシック" panose="020B0600070205080204" pitchFamily="34" charset="-128"/>
              </a:rPr>
              <a:t>Internal Supervisor</a:t>
            </a:r>
          </a:p>
        </p:txBody>
      </p:sp>
      <p:sp>
        <p:nvSpPr>
          <p:cNvPr id="33794" name="Content Placeholder 2">
            <a:extLst>
              <a:ext uri="{FF2B5EF4-FFF2-40B4-BE49-F238E27FC236}">
                <a16:creationId xmlns:a16="http://schemas.microsoft.com/office/drawing/2014/main" id="{348C798C-E9EF-E640-86C3-80029FD2723D}"/>
              </a:ext>
            </a:extLst>
          </p:cNvPr>
          <p:cNvSpPr>
            <a:spLocks noGrp="1" noChangeArrowheads="1"/>
          </p:cNvSpPr>
          <p:nvPr>
            <p:ph idx="1"/>
          </p:nvPr>
        </p:nvSpPr>
        <p:spPr>
          <a:xfrm>
            <a:off x="1066800" y="2171700"/>
            <a:ext cx="7259638" cy="4560888"/>
          </a:xfrm>
        </p:spPr>
        <p:txBody>
          <a:bodyPr/>
          <a:lstStyle/>
          <a:p>
            <a:pPr algn="ctr" eaLnBrk="1" hangingPunct="1">
              <a:buFont typeface="Georgia" panose="02040502050405020303" pitchFamily="18" charset="0"/>
              <a:buNone/>
              <a:defRPr/>
            </a:pPr>
            <a:r>
              <a:rPr lang="en-US" altLang="en-US" sz="2700" b="1" dirty="0">
                <a:ea typeface="ＭＳ Ｐゴシック" panose="020B0600070205080204" pitchFamily="34" charset="-128"/>
              </a:rPr>
              <a:t>What does this mean to you?</a:t>
            </a:r>
          </a:p>
          <a:p>
            <a:pPr eaLnBrk="1" hangingPunct="1">
              <a:buFont typeface="Georgia" panose="02040502050405020303" pitchFamily="18" charset="0"/>
              <a:buNone/>
              <a:defRPr/>
            </a:pPr>
            <a:endParaRPr lang="en-US" altLang="en-US" sz="1800" b="1" dirty="0">
              <a:solidFill>
                <a:srgbClr val="002060"/>
              </a:solidFill>
              <a:ea typeface="ＭＳ Ｐゴシック" panose="020B0600070205080204" pitchFamily="34" charset="-128"/>
            </a:endParaRPr>
          </a:p>
          <a:p>
            <a:pPr eaLnBrk="1" hangingPunct="1">
              <a:defRPr/>
            </a:pPr>
            <a:r>
              <a:rPr lang="en-US" altLang="en-US" sz="2400" b="1" dirty="0">
                <a:solidFill>
                  <a:srgbClr val="002060"/>
                </a:solidFill>
                <a:ea typeface="ＭＳ Ｐゴシック" panose="020B0600070205080204" pitchFamily="34" charset="-128"/>
              </a:rPr>
              <a:t>What practices do you utilize so that others get your best self, not your distracted self?</a:t>
            </a:r>
          </a:p>
          <a:p>
            <a:pPr eaLnBrk="1" hangingPunct="1">
              <a:defRPr/>
            </a:pPr>
            <a:r>
              <a:rPr lang="en-US" altLang="en-US" sz="2400" b="1" dirty="0">
                <a:solidFill>
                  <a:srgbClr val="002060"/>
                </a:solidFill>
                <a:ea typeface="ＭＳ Ｐゴシック" panose="020B0600070205080204" pitchFamily="34" charset="-128"/>
              </a:rPr>
              <a:t>How easy is it for you to ask for help?</a:t>
            </a:r>
          </a:p>
          <a:p>
            <a:pPr eaLnBrk="1" hangingPunct="1">
              <a:defRPr/>
            </a:pPr>
            <a:r>
              <a:rPr lang="en-US" altLang="en-US" sz="2400" b="1" dirty="0">
                <a:solidFill>
                  <a:srgbClr val="002060"/>
                </a:solidFill>
                <a:ea typeface="ＭＳ Ｐゴシック" panose="020B0600070205080204" pitchFamily="34" charset="-128"/>
              </a:rPr>
              <a:t>Can you be at ease with some ambiguity?</a:t>
            </a:r>
          </a:p>
          <a:p>
            <a:pPr eaLnBrk="1" hangingPunct="1">
              <a:defRPr/>
            </a:pPr>
            <a:r>
              <a:rPr lang="en-US" altLang="en-US" sz="2400" b="1" dirty="0">
                <a:solidFill>
                  <a:srgbClr val="002060"/>
                </a:solidFill>
                <a:ea typeface="ＭＳ Ｐゴシック" panose="020B0600070205080204" pitchFamily="34" charset="-128"/>
              </a:rPr>
              <a:t>Do you truly know your “red flags”?</a:t>
            </a:r>
          </a:p>
          <a:p>
            <a:pPr eaLnBrk="1" hangingPunct="1">
              <a:defRPr/>
            </a:pPr>
            <a:r>
              <a:rPr lang="en-US" altLang="en-US" sz="2400" b="1" dirty="0">
                <a:solidFill>
                  <a:srgbClr val="002060"/>
                </a:solidFill>
                <a:ea typeface="ＭＳ Ｐゴシック" panose="020B0600070205080204" pitchFamily="34" charset="-128"/>
              </a:rPr>
              <a:t>What are some of your methods for dealing with momentary distress and anxiety?</a:t>
            </a:r>
          </a:p>
          <a:p>
            <a:pPr>
              <a:defRPr/>
            </a:pPr>
            <a:endParaRPr lang="en-US" altLang="en-US"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86F97145-2820-1C4C-925B-2887E7AA3C90}"/>
              </a:ext>
            </a:extLst>
          </p:cNvPr>
          <p:cNvSpPr>
            <a:spLocks noGrp="1"/>
          </p:cNvSpPr>
          <p:nvPr>
            <p:ph type="title"/>
          </p:nvPr>
        </p:nvSpPr>
        <p:spPr>
          <a:xfrm>
            <a:off x="1150938" y="304800"/>
            <a:ext cx="7793037" cy="609600"/>
          </a:xfrm>
        </p:spPr>
        <p:txBody>
          <a:bodyPr>
            <a:normAutofit fontScale="90000"/>
          </a:bodyPr>
          <a:lstStyle/>
          <a:p>
            <a:pPr algn="ctr"/>
            <a:r>
              <a:rPr lang="en-US" altLang="en-US" dirty="0">
                <a:ea typeface="ＭＳ Ｐゴシック" panose="020B0600070205080204" pitchFamily="34" charset="-128"/>
              </a:rPr>
              <a:t>Responses When Stressed</a:t>
            </a:r>
          </a:p>
        </p:txBody>
      </p:sp>
      <p:sp>
        <p:nvSpPr>
          <p:cNvPr id="59394" name="Content Placeholder 2">
            <a:extLst>
              <a:ext uri="{FF2B5EF4-FFF2-40B4-BE49-F238E27FC236}">
                <a16:creationId xmlns:a16="http://schemas.microsoft.com/office/drawing/2014/main" id="{24A4355E-0024-6845-9170-6BFB8F76A207}"/>
              </a:ext>
            </a:extLst>
          </p:cNvPr>
          <p:cNvSpPr>
            <a:spLocks noGrp="1"/>
          </p:cNvSpPr>
          <p:nvPr>
            <p:ph idx="1"/>
          </p:nvPr>
        </p:nvSpPr>
        <p:spPr>
          <a:xfrm>
            <a:off x="1182688" y="1600200"/>
            <a:ext cx="7772400" cy="4532313"/>
          </a:xfrm>
        </p:spPr>
        <p:txBody>
          <a:bodyPr/>
          <a:lstStyle/>
          <a:p>
            <a:r>
              <a:rPr lang="en-US" altLang="en-US" sz="2400" b="1" dirty="0">
                <a:solidFill>
                  <a:srgbClr val="002060"/>
                </a:solidFill>
                <a:ea typeface="ＭＳ Ｐゴシック" panose="020B0600070205080204" pitchFamily="34" charset="-128"/>
              </a:rPr>
              <a:t>Attempt to be as present as possible</a:t>
            </a:r>
          </a:p>
          <a:p>
            <a:r>
              <a:rPr lang="en-US" altLang="en-US" sz="2400" b="1" dirty="0">
                <a:solidFill>
                  <a:srgbClr val="002060"/>
                </a:solidFill>
                <a:ea typeface="ＭＳ Ｐゴシック" panose="020B0600070205080204" pitchFamily="34" charset="-128"/>
              </a:rPr>
              <a:t>Resist escaping to “</a:t>
            </a:r>
            <a:r>
              <a:rPr lang="en-US" altLang="en-US" sz="2400" b="1" dirty="0" err="1">
                <a:solidFill>
                  <a:srgbClr val="002060"/>
                </a:solidFill>
                <a:ea typeface="ＭＳ Ｐゴシック" panose="020B0600070205080204" pitchFamily="34" charset="-128"/>
              </a:rPr>
              <a:t>robo</a:t>
            </a:r>
            <a:r>
              <a:rPr lang="en-US" altLang="en-US" sz="2400" b="1" dirty="0">
                <a:solidFill>
                  <a:srgbClr val="002060"/>
                </a:solidFill>
                <a:ea typeface="ＭＳ Ｐゴシック" panose="020B0600070205080204" pitchFamily="34" charset="-128"/>
              </a:rPr>
              <a:t>” responses</a:t>
            </a:r>
          </a:p>
          <a:p>
            <a:r>
              <a:rPr lang="en-US" altLang="en-US" sz="2400" b="1" dirty="0">
                <a:solidFill>
                  <a:srgbClr val="002060"/>
                </a:solidFill>
                <a:ea typeface="ＭＳ Ｐゴシック" panose="020B0600070205080204" pitchFamily="34" charset="-128"/>
              </a:rPr>
              <a:t>Linger a little longer in not knowing</a:t>
            </a:r>
          </a:p>
          <a:p>
            <a:r>
              <a:rPr lang="en-US" altLang="en-US" sz="2400" b="1" dirty="0">
                <a:solidFill>
                  <a:srgbClr val="002060"/>
                </a:solidFill>
                <a:ea typeface="ＭＳ Ｐゴシック" panose="020B0600070205080204" pitchFamily="34" charset="-128"/>
              </a:rPr>
              <a:t>Move from explanation to exploration</a:t>
            </a:r>
          </a:p>
          <a:p>
            <a:r>
              <a:rPr lang="en-US" altLang="en-US" sz="2400" b="1" dirty="0">
                <a:solidFill>
                  <a:srgbClr val="002060"/>
                </a:solidFill>
                <a:ea typeface="ＭＳ Ｐゴシック" panose="020B0600070205080204" pitchFamily="34" charset="-128"/>
              </a:rPr>
              <a:t>Ask questions, clarify, before acting</a:t>
            </a:r>
          </a:p>
          <a:p>
            <a:r>
              <a:rPr lang="en-US" altLang="en-US" sz="2400" b="1" dirty="0">
                <a:solidFill>
                  <a:srgbClr val="002060"/>
                </a:solidFill>
                <a:ea typeface="ＭＳ Ｐゴシック" panose="020B0600070205080204" pitchFamily="34" charset="-128"/>
              </a:rPr>
              <a:t>Recognize your own reactive tendencies</a:t>
            </a:r>
          </a:p>
          <a:p>
            <a:r>
              <a:rPr lang="en-US" altLang="en-US" sz="2400" b="1" dirty="0">
                <a:solidFill>
                  <a:srgbClr val="002060"/>
                </a:solidFill>
                <a:ea typeface="ＭＳ Ｐゴシック" panose="020B0600070205080204" pitchFamily="34" charset="-128"/>
              </a:rPr>
              <a:t>Distinguish creative competencies to reactive tendencies</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6796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7FFE-52DD-704A-B636-BF42875EA46D}"/>
              </a:ext>
            </a:extLst>
          </p:cNvPr>
          <p:cNvSpPr>
            <a:spLocks noGrp="1"/>
          </p:cNvSpPr>
          <p:nvPr>
            <p:ph type="title"/>
          </p:nvPr>
        </p:nvSpPr>
        <p:spPr>
          <a:xfrm>
            <a:off x="1600201" y="251792"/>
            <a:ext cx="6934200" cy="1500808"/>
          </a:xfrm>
        </p:spPr>
        <p:txBody>
          <a:bodyPr>
            <a:normAutofit fontScale="90000"/>
          </a:bodyPr>
          <a:lstStyle/>
          <a:p>
            <a:pPr algn="ctr"/>
            <a:r>
              <a:rPr lang="en-US" sz="3200" dirty="0"/>
              <a:t>Mental Health Tips </a:t>
            </a:r>
            <a:br>
              <a:rPr lang="en-US" sz="3200" dirty="0"/>
            </a:br>
            <a:r>
              <a:rPr lang="en-US" sz="3200" dirty="0"/>
              <a:t>for Pandemic Times</a:t>
            </a:r>
            <a:br>
              <a:rPr lang="en-US" sz="3200" dirty="0"/>
            </a:br>
            <a:r>
              <a:rPr lang="en-US" sz="3200" dirty="0"/>
              <a:t>(Uncertain)</a:t>
            </a:r>
          </a:p>
        </p:txBody>
      </p:sp>
      <p:sp>
        <p:nvSpPr>
          <p:cNvPr id="3" name="Content Placeholder 2">
            <a:extLst>
              <a:ext uri="{FF2B5EF4-FFF2-40B4-BE49-F238E27FC236}">
                <a16:creationId xmlns:a16="http://schemas.microsoft.com/office/drawing/2014/main" id="{261D12DF-C59F-9344-B9A9-0B1CDE8B0BB0}"/>
              </a:ext>
            </a:extLst>
          </p:cNvPr>
          <p:cNvSpPr>
            <a:spLocks noGrp="1"/>
          </p:cNvSpPr>
          <p:nvPr>
            <p:ph idx="1"/>
          </p:nvPr>
        </p:nvSpPr>
        <p:spPr>
          <a:xfrm>
            <a:off x="1942415" y="1981200"/>
            <a:ext cx="6591985" cy="4419600"/>
          </a:xfrm>
        </p:spPr>
        <p:txBody>
          <a:bodyPr>
            <a:normAutofit/>
          </a:bodyPr>
          <a:lstStyle/>
          <a:p>
            <a:r>
              <a:rPr lang="en-US" sz="2000" b="1" dirty="0">
                <a:solidFill>
                  <a:srgbClr val="002060"/>
                </a:solidFill>
              </a:rPr>
              <a:t>Acknowledge your anxiety</a:t>
            </a:r>
          </a:p>
          <a:p>
            <a:r>
              <a:rPr lang="en-US" sz="2000" b="1" dirty="0">
                <a:solidFill>
                  <a:srgbClr val="002060"/>
                </a:solidFill>
              </a:rPr>
              <a:t>Schedule worrying </a:t>
            </a:r>
          </a:p>
          <a:p>
            <a:r>
              <a:rPr lang="en-US" sz="2000" b="1" dirty="0">
                <a:solidFill>
                  <a:srgbClr val="002060"/>
                </a:solidFill>
              </a:rPr>
              <a:t>Reframe the situation</a:t>
            </a:r>
          </a:p>
          <a:p>
            <a:r>
              <a:rPr lang="en-US" sz="2000" b="1" dirty="0">
                <a:solidFill>
                  <a:srgbClr val="002060"/>
                </a:solidFill>
              </a:rPr>
              <a:t>Set quarantine rituals</a:t>
            </a:r>
          </a:p>
          <a:p>
            <a:r>
              <a:rPr lang="en-US" sz="2000" b="1" dirty="0">
                <a:solidFill>
                  <a:srgbClr val="002060"/>
                </a:solidFill>
              </a:rPr>
              <a:t>Get moving</a:t>
            </a:r>
          </a:p>
          <a:p>
            <a:r>
              <a:rPr lang="en-US" sz="2000" b="1" dirty="0">
                <a:solidFill>
                  <a:srgbClr val="002060"/>
                </a:solidFill>
              </a:rPr>
              <a:t>Small acts of altruism</a:t>
            </a:r>
          </a:p>
          <a:p>
            <a:r>
              <a:rPr lang="en-US" sz="2000" b="1" dirty="0">
                <a:solidFill>
                  <a:srgbClr val="002060"/>
                </a:solidFill>
              </a:rPr>
              <a:t>Physical, not social distancing</a:t>
            </a:r>
          </a:p>
          <a:p>
            <a:endParaRPr lang="en-US" sz="2000" b="1" dirty="0">
              <a:solidFill>
                <a:srgbClr val="002060"/>
              </a:solidFill>
            </a:endParaRPr>
          </a:p>
          <a:p>
            <a:r>
              <a:rPr lang="en-US" sz="2000" b="1" dirty="0">
                <a:solidFill>
                  <a:srgbClr val="002060"/>
                </a:solidFill>
              </a:rPr>
              <a:t>What else?</a:t>
            </a:r>
          </a:p>
        </p:txBody>
      </p:sp>
    </p:spTree>
    <p:extLst>
      <p:ext uri="{BB962C8B-B14F-4D97-AF65-F5344CB8AC3E}">
        <p14:creationId xmlns:p14="http://schemas.microsoft.com/office/powerpoint/2010/main" val="417240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53544-15BD-9CDB-9A64-C49A69C6CDFD}"/>
              </a:ext>
            </a:extLst>
          </p:cNvPr>
          <p:cNvSpPr>
            <a:spLocks noGrp="1"/>
          </p:cNvSpPr>
          <p:nvPr>
            <p:ph type="title"/>
          </p:nvPr>
        </p:nvSpPr>
        <p:spPr>
          <a:xfrm>
            <a:off x="486918" y="645106"/>
            <a:ext cx="3841989" cy="1259894"/>
          </a:xfrm>
        </p:spPr>
        <p:txBody>
          <a:bodyPr>
            <a:normAutofit/>
          </a:bodyPr>
          <a:lstStyle/>
          <a:p>
            <a:endParaRPr lang="en-US"/>
          </a:p>
        </p:txBody>
      </p:sp>
      <p:sp>
        <p:nvSpPr>
          <p:cNvPr id="12" name="Rectangle 1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9DCEB89-3ECC-77DF-2D24-26099FE8A651}"/>
              </a:ext>
            </a:extLst>
          </p:cNvPr>
          <p:cNvSpPr>
            <a:spLocks noGrp="1"/>
          </p:cNvSpPr>
          <p:nvPr>
            <p:ph idx="1"/>
          </p:nvPr>
        </p:nvSpPr>
        <p:spPr>
          <a:xfrm>
            <a:off x="486918" y="2133600"/>
            <a:ext cx="4694682" cy="3922875"/>
          </a:xfrm>
        </p:spPr>
        <p:txBody>
          <a:bodyPr>
            <a:normAutofit/>
          </a:bodyPr>
          <a:lstStyle/>
          <a:p>
            <a:r>
              <a:rPr lang="en-US" sz="2400" b="1" dirty="0">
                <a:solidFill>
                  <a:srgbClr val="002060"/>
                </a:solidFill>
              </a:rPr>
              <a:t>Because it is in PowerPoint DOES NOT mean it is true, the best, should be believed OR practiced.</a:t>
            </a:r>
          </a:p>
          <a:p>
            <a:pPr marL="0" indent="0">
              <a:buNone/>
            </a:pPr>
            <a:endParaRPr lang="en-US" sz="2400" b="1" dirty="0">
              <a:solidFill>
                <a:srgbClr val="002060"/>
              </a:solidFill>
            </a:endParaRPr>
          </a:p>
          <a:p>
            <a:r>
              <a:rPr lang="en-US" sz="2400" b="1" i="1" dirty="0">
                <a:solidFill>
                  <a:srgbClr val="002060"/>
                </a:solidFill>
              </a:rPr>
              <a:t>Please participate in this session with informed skepticism </a:t>
            </a:r>
          </a:p>
        </p:txBody>
      </p:sp>
      <p:pic>
        <p:nvPicPr>
          <p:cNvPr id="5" name="Picture 4" descr="Shape&#10;&#10;Description automatically generated with medium confidence">
            <a:extLst>
              <a:ext uri="{FF2B5EF4-FFF2-40B4-BE49-F238E27FC236}">
                <a16:creationId xmlns:a16="http://schemas.microsoft.com/office/drawing/2014/main" id="{4D3B8587-92EF-84AE-C29F-E8BF458FDEE3}"/>
              </a:ext>
            </a:extLst>
          </p:cNvPr>
          <p:cNvPicPr>
            <a:picLocks noChangeAspect="1"/>
          </p:cNvPicPr>
          <p:nvPr/>
        </p:nvPicPr>
        <p:blipFill>
          <a:blip r:embed="rId2"/>
          <a:stretch>
            <a:fillRect/>
          </a:stretch>
        </p:blipFill>
        <p:spPr>
          <a:xfrm>
            <a:off x="5547359" y="1970809"/>
            <a:ext cx="3110298" cy="1839191"/>
          </a:xfrm>
          <a:prstGeom prst="rect">
            <a:avLst/>
          </a:prstGeom>
        </p:spPr>
      </p:pic>
      <p:sp>
        <p:nvSpPr>
          <p:cNvPr id="1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793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4A918B5D-3E66-BE4D-B05E-491BB8D2A125}"/>
              </a:ext>
            </a:extLst>
          </p:cNvPr>
          <p:cNvSpPr>
            <a:spLocks noGrp="1"/>
          </p:cNvSpPr>
          <p:nvPr>
            <p:ph type="title"/>
          </p:nvPr>
        </p:nvSpPr>
        <p:spPr>
          <a:xfrm>
            <a:off x="457200" y="762000"/>
            <a:ext cx="8229600" cy="838200"/>
          </a:xfrm>
        </p:spPr>
        <p:txBody>
          <a:bodyPr/>
          <a:lstStyle/>
          <a:p>
            <a:pPr algn="ctr"/>
            <a:r>
              <a:rPr lang="en-US" altLang="en-US">
                <a:ea typeface="ＭＳ Ｐゴシック" panose="020B0600070205080204" pitchFamily="34" charset="-128"/>
              </a:rPr>
              <a:t>Resiliency/ Hardiness</a:t>
            </a:r>
          </a:p>
        </p:txBody>
      </p:sp>
      <p:sp>
        <p:nvSpPr>
          <p:cNvPr id="49154" name="Content Placeholder 2">
            <a:extLst>
              <a:ext uri="{FF2B5EF4-FFF2-40B4-BE49-F238E27FC236}">
                <a16:creationId xmlns:a16="http://schemas.microsoft.com/office/drawing/2014/main" id="{B7F38EC3-45B1-384B-BDF5-9F6EFD2FE1C8}"/>
              </a:ext>
            </a:extLst>
          </p:cNvPr>
          <p:cNvSpPr>
            <a:spLocks noGrp="1"/>
          </p:cNvSpPr>
          <p:nvPr>
            <p:ph idx="1"/>
          </p:nvPr>
        </p:nvSpPr>
        <p:spPr>
          <a:xfrm>
            <a:off x="1295400" y="1600200"/>
            <a:ext cx="7391400" cy="4973638"/>
          </a:xfrm>
        </p:spPr>
        <p:txBody>
          <a:bodyPr/>
          <a:lstStyle/>
          <a:p>
            <a:pPr eaLnBrk="1" hangingPunct="1">
              <a:lnSpc>
                <a:spcPct val="90000"/>
              </a:lnSpc>
            </a:pPr>
            <a:r>
              <a:rPr lang="en-US" altLang="en-US" sz="2400" b="1" dirty="0">
                <a:solidFill>
                  <a:srgbClr val="002060"/>
                </a:solidFill>
                <a:ea typeface="ＭＳ Ｐゴシック" panose="020B0600070205080204" pitchFamily="34" charset="-128"/>
              </a:rPr>
              <a:t>The capacity to spring back, rebound, and successfully adapt to adversity – Bowman from many sources</a:t>
            </a:r>
          </a:p>
          <a:p>
            <a:pPr eaLnBrk="1" hangingPunct="1">
              <a:lnSpc>
                <a:spcPct val="90000"/>
              </a:lnSpc>
            </a:pPr>
            <a:endParaRPr lang="en-US" altLang="en-US" sz="2400" b="1" dirty="0">
              <a:solidFill>
                <a:srgbClr val="002060"/>
              </a:solidFill>
              <a:ea typeface="ＭＳ Ｐゴシック" panose="020B0600070205080204" pitchFamily="34" charset="-128"/>
            </a:endParaRPr>
          </a:p>
          <a:p>
            <a:pPr eaLnBrk="1" hangingPunct="1">
              <a:lnSpc>
                <a:spcPct val="90000"/>
              </a:lnSpc>
            </a:pPr>
            <a:r>
              <a:rPr lang="en-US" altLang="en-US" sz="2400" b="1" dirty="0">
                <a:solidFill>
                  <a:srgbClr val="002060"/>
                </a:solidFill>
                <a:ea typeface="ＭＳ Ｐゴシック" panose="020B0600070205080204" pitchFamily="34" charset="-128"/>
              </a:rPr>
              <a:t>The capacity to spring forward</a:t>
            </a:r>
            <a:r>
              <a:rPr lang="is-IS" altLang="en-US" sz="2400" b="1" dirty="0">
                <a:solidFill>
                  <a:srgbClr val="002060"/>
                </a:solidFill>
                <a:ea typeface="ＭＳ Ｐゴシック" panose="020B0600070205080204" pitchFamily="34" charset="-128"/>
              </a:rPr>
              <a:t>…</a:t>
            </a:r>
          </a:p>
          <a:p>
            <a:pPr eaLnBrk="1" hangingPunct="1">
              <a:lnSpc>
                <a:spcPct val="90000"/>
              </a:lnSpc>
            </a:pPr>
            <a:endParaRPr lang="en-US" altLang="en-US" sz="2400" b="1" dirty="0">
              <a:solidFill>
                <a:srgbClr val="002060"/>
              </a:solidFill>
              <a:ea typeface="ＭＳ Ｐゴシック" panose="020B0600070205080204" pitchFamily="34" charset="-128"/>
            </a:endParaRPr>
          </a:p>
          <a:p>
            <a:pPr eaLnBrk="1" hangingPunct="1">
              <a:lnSpc>
                <a:spcPct val="90000"/>
              </a:lnSpc>
            </a:pPr>
            <a:r>
              <a:rPr lang="en-US" altLang="en-US" sz="2400" b="1" dirty="0">
                <a:solidFill>
                  <a:srgbClr val="002060"/>
                </a:solidFill>
                <a:ea typeface="ＭＳ Ｐゴシック" panose="020B0600070205080204" pitchFamily="34" charset="-128"/>
              </a:rPr>
              <a:t>Resilience arises from ordinary resources and processes		</a:t>
            </a:r>
            <a:r>
              <a:rPr lang="en-US" altLang="en-US" sz="2400" b="1" dirty="0" err="1">
                <a:solidFill>
                  <a:srgbClr val="002060"/>
                </a:solidFill>
                <a:ea typeface="ＭＳ Ｐゴシック" panose="020B0600070205080204" pitchFamily="34" charset="-128"/>
              </a:rPr>
              <a:t>Masten</a:t>
            </a:r>
            <a:endParaRPr lang="en-US" altLang="en-US" sz="2400" b="1" dirty="0">
              <a:solidFill>
                <a:srgbClr val="002060"/>
              </a:solidFill>
              <a:ea typeface="ＭＳ Ｐゴシック" panose="020B0600070205080204" pitchFamily="34" charset="-128"/>
            </a:endParaRPr>
          </a:p>
          <a:p>
            <a:pPr eaLnBrk="1" hangingPunct="1">
              <a:lnSpc>
                <a:spcPct val="90000"/>
              </a:lnSpc>
            </a:pPr>
            <a:endParaRPr lang="en-US" altLang="en-US" sz="2400" b="1" dirty="0">
              <a:solidFill>
                <a:srgbClr val="002060"/>
              </a:solidFill>
              <a:ea typeface="ＭＳ Ｐゴシック" panose="020B0600070205080204" pitchFamily="34" charset="-128"/>
            </a:endParaRPr>
          </a:p>
          <a:p>
            <a:pPr eaLnBrk="1" hangingPunct="1">
              <a:lnSpc>
                <a:spcPct val="90000"/>
              </a:lnSpc>
            </a:pPr>
            <a:r>
              <a:rPr lang="en-US" altLang="en-US" sz="2400" b="1" dirty="0">
                <a:solidFill>
                  <a:srgbClr val="002060"/>
                </a:solidFill>
                <a:ea typeface="ＭＳ Ｐゴシック" panose="020B0600070205080204" pitchFamily="34" charset="-128"/>
              </a:rPr>
              <a:t>The ability to connect, reconnect, and resist disconnection in response to hardships, adversities</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234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777B95A-CCE7-3E4F-9071-D1E21FBE519E}"/>
              </a:ext>
            </a:extLst>
          </p:cNvPr>
          <p:cNvSpPr>
            <a:spLocks noGrp="1" noChangeArrowheads="1"/>
          </p:cNvSpPr>
          <p:nvPr>
            <p:ph type="title"/>
          </p:nvPr>
        </p:nvSpPr>
        <p:spPr>
          <a:xfrm>
            <a:off x="457200" y="685800"/>
            <a:ext cx="8229600" cy="914400"/>
          </a:xfrm>
        </p:spPr>
        <p:txBody>
          <a:bodyPr/>
          <a:lstStyle/>
          <a:p>
            <a:pPr algn="ctr" eaLnBrk="1" hangingPunct="1"/>
            <a:r>
              <a:rPr lang="en-US" altLang="en-US">
                <a:ea typeface="ＭＳ Ｐゴシック" panose="020B0600070205080204" pitchFamily="34" charset="-128"/>
              </a:rPr>
              <a:t>Examples of Resiliency</a:t>
            </a:r>
          </a:p>
        </p:txBody>
      </p:sp>
      <p:sp>
        <p:nvSpPr>
          <p:cNvPr id="45058" name="Content Placeholder 2">
            <a:extLst>
              <a:ext uri="{FF2B5EF4-FFF2-40B4-BE49-F238E27FC236}">
                <a16:creationId xmlns:a16="http://schemas.microsoft.com/office/drawing/2014/main" id="{4FC197B2-E1E2-DE45-8A5B-BD710F61B0C7}"/>
              </a:ext>
            </a:extLst>
          </p:cNvPr>
          <p:cNvSpPr>
            <a:spLocks noGrp="1" noChangeArrowheads="1"/>
          </p:cNvSpPr>
          <p:nvPr>
            <p:ph idx="1"/>
          </p:nvPr>
        </p:nvSpPr>
        <p:spPr>
          <a:xfrm>
            <a:off x="990600" y="1752600"/>
            <a:ext cx="7848600" cy="4821238"/>
          </a:xfrm>
        </p:spPr>
        <p:txBody>
          <a:bodyPr/>
          <a:lstStyle/>
          <a:p>
            <a:pPr eaLnBrk="1" hangingPunct="1">
              <a:lnSpc>
                <a:spcPct val="90000"/>
              </a:lnSpc>
            </a:pPr>
            <a:r>
              <a:rPr lang="en-US" altLang="en-US" sz="2400" b="1" dirty="0">
                <a:solidFill>
                  <a:srgbClr val="002060"/>
                </a:solidFill>
                <a:ea typeface="ＭＳ Ｐゴシック" panose="020B0600070205080204" pitchFamily="34" charset="-128"/>
              </a:rPr>
              <a:t>Accepted What They Could Not Change, Changed What They Could</a:t>
            </a:r>
          </a:p>
          <a:p>
            <a:pPr eaLnBrk="1" hangingPunct="1">
              <a:lnSpc>
                <a:spcPct val="90000"/>
              </a:lnSpc>
            </a:pPr>
            <a:r>
              <a:rPr lang="en-US" altLang="en-US" sz="2400" b="1" dirty="0">
                <a:solidFill>
                  <a:srgbClr val="002060"/>
                </a:solidFill>
                <a:ea typeface="ＭＳ Ｐゴシック" panose="020B0600070205080204" pitchFamily="34" charset="-128"/>
              </a:rPr>
              <a:t>Manageable Pieces/Steps</a:t>
            </a:r>
          </a:p>
          <a:p>
            <a:pPr eaLnBrk="1" hangingPunct="1">
              <a:lnSpc>
                <a:spcPct val="90000"/>
              </a:lnSpc>
            </a:pPr>
            <a:r>
              <a:rPr lang="en-US" altLang="en-US" sz="2400" b="1" dirty="0">
                <a:solidFill>
                  <a:srgbClr val="002060"/>
                </a:solidFill>
                <a:ea typeface="ＭＳ Ｐゴシック" panose="020B0600070205080204" pitchFamily="34" charset="-128"/>
              </a:rPr>
              <a:t>Realized: Bad Things Happen To Good People</a:t>
            </a:r>
          </a:p>
          <a:p>
            <a:pPr eaLnBrk="1" hangingPunct="1">
              <a:lnSpc>
                <a:spcPct val="90000"/>
              </a:lnSpc>
            </a:pPr>
            <a:r>
              <a:rPr lang="en-US" altLang="en-US" sz="2400" b="1" dirty="0">
                <a:solidFill>
                  <a:srgbClr val="002060"/>
                </a:solidFill>
                <a:ea typeface="ＭＳ Ｐゴシック" panose="020B0600070205080204" pitchFamily="34" charset="-128"/>
              </a:rPr>
              <a:t>Used Creativity</a:t>
            </a:r>
          </a:p>
          <a:p>
            <a:pPr eaLnBrk="1" hangingPunct="1">
              <a:lnSpc>
                <a:spcPct val="90000"/>
              </a:lnSpc>
            </a:pPr>
            <a:r>
              <a:rPr lang="en-US" altLang="en-US" sz="2400" b="1" dirty="0">
                <a:solidFill>
                  <a:srgbClr val="002060"/>
                </a:solidFill>
                <a:ea typeface="ＭＳ Ｐゴシック" panose="020B0600070205080204" pitchFamily="34" charset="-128"/>
              </a:rPr>
              <a:t>Healed Themselves By Helping Others</a:t>
            </a:r>
          </a:p>
          <a:p>
            <a:pPr eaLnBrk="1" hangingPunct="1">
              <a:lnSpc>
                <a:spcPct val="90000"/>
              </a:lnSpc>
            </a:pPr>
            <a:r>
              <a:rPr lang="en-US" altLang="en-US" sz="2400" b="1" dirty="0">
                <a:solidFill>
                  <a:srgbClr val="002060"/>
                </a:solidFill>
                <a:ea typeface="ＭＳ Ｐゴシック" panose="020B0600070205080204" pitchFamily="34" charset="-128"/>
              </a:rPr>
              <a:t>Did Not Allow Bitterness To Consume / Define Them</a:t>
            </a:r>
          </a:p>
          <a:p>
            <a:pPr eaLnBrk="1" hangingPunct="1">
              <a:lnSpc>
                <a:spcPct val="90000"/>
              </a:lnSpc>
            </a:pPr>
            <a:r>
              <a:rPr lang="en-US" altLang="en-US" sz="2400" b="1" dirty="0">
                <a:solidFill>
                  <a:srgbClr val="002060"/>
                </a:solidFill>
                <a:ea typeface="ＭＳ Ｐゴシック" panose="020B0600070205080204" pitchFamily="34" charset="-128"/>
              </a:rPr>
              <a:t>Hopeful Visions Of Future</a:t>
            </a:r>
          </a:p>
          <a:p>
            <a:pPr eaLnBrk="1" hangingPunct="1">
              <a:lnSpc>
                <a:spcPct val="90000"/>
              </a:lnSpc>
            </a:pPr>
            <a:r>
              <a:rPr lang="en-US" altLang="en-US" sz="2400" b="1" dirty="0">
                <a:solidFill>
                  <a:srgbClr val="002060"/>
                </a:solidFill>
                <a:ea typeface="ＭＳ Ｐゴシック" panose="020B0600070205080204" pitchFamily="34" charset="-128"/>
              </a:rPr>
              <a:t>Drew On Spiritual Resources</a:t>
            </a:r>
          </a:p>
          <a:p>
            <a:pPr eaLnBrk="1" hangingPunct="1"/>
            <a:endParaRPr lang="en-US" altLang="en-US" dirty="0">
              <a:ea typeface="ＭＳ Ｐゴシック" panose="020B0600070205080204" pitchFamily="34" charset="-128"/>
            </a:endParaRPr>
          </a:p>
        </p:txBody>
      </p:sp>
      <p:pic>
        <p:nvPicPr>
          <p:cNvPr id="3" name="Picture 2" descr="A picture containing ground, outdoor, plant, insect&#10;&#10;Description automatically generated">
            <a:extLst>
              <a:ext uri="{FF2B5EF4-FFF2-40B4-BE49-F238E27FC236}">
                <a16:creationId xmlns:a16="http://schemas.microsoft.com/office/drawing/2014/main" id="{6DDD38DA-84DB-844E-835E-C1ED8276C38A}"/>
              </a:ext>
            </a:extLst>
          </p:cNvPr>
          <p:cNvPicPr>
            <a:picLocks noChangeAspect="1"/>
          </p:cNvPicPr>
          <p:nvPr/>
        </p:nvPicPr>
        <p:blipFill>
          <a:blip r:embed="rId2"/>
          <a:stretch>
            <a:fillRect/>
          </a:stretch>
        </p:blipFill>
        <p:spPr>
          <a:xfrm>
            <a:off x="6324600" y="5029200"/>
            <a:ext cx="2819400" cy="1847850"/>
          </a:xfrm>
          <a:prstGeom prst="rect">
            <a:avLst/>
          </a:prstGeom>
        </p:spPr>
      </p:pic>
    </p:spTree>
    <p:extLst>
      <p:ext uri="{BB962C8B-B14F-4D97-AF65-F5344CB8AC3E}">
        <p14:creationId xmlns:p14="http://schemas.microsoft.com/office/powerpoint/2010/main" val="104245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A7E3-0729-C94F-B575-0C660871E0D0}"/>
              </a:ext>
            </a:extLst>
          </p:cNvPr>
          <p:cNvSpPr>
            <a:spLocks noGrp="1"/>
          </p:cNvSpPr>
          <p:nvPr>
            <p:ph type="title"/>
          </p:nvPr>
        </p:nvSpPr>
        <p:spPr>
          <a:xfrm>
            <a:off x="1945201" y="624110"/>
            <a:ext cx="6589199" cy="595090"/>
          </a:xfrm>
        </p:spPr>
        <p:txBody>
          <a:bodyPr>
            <a:normAutofit/>
          </a:bodyPr>
          <a:lstStyle/>
          <a:p>
            <a:pPr algn="ctr"/>
            <a:r>
              <a:rPr lang="en-US" sz="2800" b="1" dirty="0"/>
              <a:t>Factors that Sustain Resiliency</a:t>
            </a:r>
          </a:p>
        </p:txBody>
      </p:sp>
      <p:sp>
        <p:nvSpPr>
          <p:cNvPr id="3" name="Content Placeholder 2">
            <a:extLst>
              <a:ext uri="{FF2B5EF4-FFF2-40B4-BE49-F238E27FC236}">
                <a16:creationId xmlns:a16="http://schemas.microsoft.com/office/drawing/2014/main" id="{6473039F-B2A0-9946-B4F4-9BACFCA14D97}"/>
              </a:ext>
            </a:extLst>
          </p:cNvPr>
          <p:cNvSpPr>
            <a:spLocks noGrp="1"/>
          </p:cNvSpPr>
          <p:nvPr>
            <p:ph idx="1"/>
          </p:nvPr>
        </p:nvSpPr>
        <p:spPr>
          <a:xfrm>
            <a:off x="1942415" y="1219200"/>
            <a:ext cx="6591985" cy="5486400"/>
          </a:xfrm>
        </p:spPr>
        <p:txBody>
          <a:bodyPr>
            <a:normAutofit/>
          </a:bodyPr>
          <a:lstStyle/>
          <a:p>
            <a:r>
              <a:rPr lang="en-US" sz="2000" b="1" dirty="0">
                <a:solidFill>
                  <a:srgbClr val="002060"/>
                </a:solidFill>
              </a:rPr>
              <a:t>Joy in participating in others’ growth</a:t>
            </a:r>
          </a:p>
          <a:p>
            <a:r>
              <a:rPr lang="en-US" sz="2000" b="1" dirty="0">
                <a:solidFill>
                  <a:srgbClr val="002060"/>
                </a:solidFill>
              </a:rPr>
              <a:t>Feeling successful in helping others</a:t>
            </a:r>
          </a:p>
          <a:p>
            <a:r>
              <a:rPr lang="en-US" sz="2000" b="1" dirty="0">
                <a:solidFill>
                  <a:srgbClr val="002060"/>
                </a:solidFill>
              </a:rPr>
              <a:t>Closely observing human life and meaningful human contact</a:t>
            </a:r>
          </a:p>
          <a:p>
            <a:r>
              <a:rPr lang="en-US" sz="2000" b="1" dirty="0">
                <a:solidFill>
                  <a:srgbClr val="002060"/>
                </a:solidFill>
              </a:rPr>
              <a:t>Finely tuned professional boundaries</a:t>
            </a:r>
          </a:p>
          <a:p>
            <a:r>
              <a:rPr lang="en-US" sz="2000" b="1" dirty="0">
                <a:solidFill>
                  <a:srgbClr val="002060"/>
                </a:solidFill>
              </a:rPr>
              <a:t>Supervisor support</a:t>
            </a:r>
          </a:p>
          <a:p>
            <a:r>
              <a:rPr lang="en-US" sz="2000" b="1" dirty="0">
                <a:solidFill>
                  <a:srgbClr val="002060"/>
                </a:solidFill>
              </a:rPr>
              <a:t>Sense of humor and playfulness</a:t>
            </a:r>
          </a:p>
          <a:p>
            <a:r>
              <a:rPr lang="en-US" sz="2000" b="1" dirty="0">
                <a:solidFill>
                  <a:srgbClr val="002060"/>
                </a:solidFill>
              </a:rPr>
              <a:t>Constant focus on professional development and avoidance of stagnation</a:t>
            </a:r>
          </a:p>
          <a:p>
            <a:r>
              <a:rPr lang="en-US" sz="2000" b="1" dirty="0">
                <a:solidFill>
                  <a:srgbClr val="002060"/>
                </a:solidFill>
              </a:rPr>
              <a:t>Tolerance of some ambiguous professional loss and normative failure</a:t>
            </a:r>
          </a:p>
          <a:p>
            <a:r>
              <a:rPr lang="en-US" sz="2000" b="1" dirty="0">
                <a:solidFill>
                  <a:srgbClr val="002060"/>
                </a:solidFill>
              </a:rPr>
              <a:t>Basic needs are met</a:t>
            </a:r>
          </a:p>
          <a:p>
            <a:pPr marL="0" indent="0">
              <a:buNone/>
            </a:pPr>
            <a:r>
              <a:rPr lang="en-US" sz="2000" b="1" dirty="0">
                <a:solidFill>
                  <a:srgbClr val="002060"/>
                </a:solidFill>
              </a:rPr>
              <a:t>				</a:t>
            </a:r>
            <a:r>
              <a:rPr lang="en-US" sz="1600" b="1" dirty="0">
                <a:solidFill>
                  <a:srgbClr val="002060"/>
                </a:solidFill>
              </a:rPr>
              <a:t>From T</a:t>
            </a:r>
            <a:r>
              <a:rPr lang="en-US" sz="1600" b="1" i="1" dirty="0">
                <a:solidFill>
                  <a:srgbClr val="002060"/>
                </a:solidFill>
              </a:rPr>
              <a:t>he Resilient Practitioner</a:t>
            </a:r>
            <a:endParaRPr lang="en-US" sz="2000" b="1" i="1" dirty="0">
              <a:solidFill>
                <a:srgbClr val="002060"/>
              </a:solidFill>
            </a:endParaRPr>
          </a:p>
        </p:txBody>
      </p:sp>
    </p:spTree>
    <p:extLst>
      <p:ext uri="{BB962C8B-B14F-4D97-AF65-F5344CB8AC3E}">
        <p14:creationId xmlns:p14="http://schemas.microsoft.com/office/powerpoint/2010/main" val="2213614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43" name="Rectangle 3"/>
          <p:cNvSpPr>
            <a:spLocks noGrp="1" noChangeArrowheads="1"/>
          </p:cNvSpPr>
          <p:nvPr>
            <p:ph type="title"/>
          </p:nvPr>
        </p:nvSpPr>
        <p:spPr>
          <a:xfrm>
            <a:off x="1945201" y="0"/>
            <a:ext cx="6589199" cy="1905000"/>
          </a:xfrm>
        </p:spPr>
        <p:txBody>
          <a:bodyPr/>
          <a:lstStyle/>
          <a:p>
            <a:r>
              <a:rPr lang="en-GB" sz="4000"/>
              <a:t>Dual-processing model</a:t>
            </a:r>
            <a:br>
              <a:rPr lang="en-GB" sz="4000"/>
            </a:br>
            <a:r>
              <a:rPr lang="en-GB" sz="2800">
                <a:solidFill>
                  <a:schemeClr val="tx1"/>
                </a:solidFill>
              </a:rPr>
              <a:t>(Stroebe and Schut 2001)</a:t>
            </a:r>
          </a:p>
        </p:txBody>
      </p:sp>
      <p:sp>
        <p:nvSpPr>
          <p:cNvPr id="7" name="Footer Placeholder 4"/>
          <p:cNvSpPr>
            <a:spLocks noGrp="1"/>
          </p:cNvSpPr>
          <p:nvPr>
            <p:ph type="ftr" sz="quarter" idx="11"/>
          </p:nvPr>
        </p:nvSpPr>
        <p:spPr/>
        <p:txBody>
          <a:bodyPr/>
          <a:lstStyle/>
          <a:p>
            <a:endParaRPr lang="en-GB"/>
          </a:p>
        </p:txBody>
      </p:sp>
      <p:sp>
        <p:nvSpPr>
          <p:cNvPr id="8" name="Slide Number Placeholder 5"/>
          <p:cNvSpPr>
            <a:spLocks noGrp="1"/>
          </p:cNvSpPr>
          <p:nvPr>
            <p:ph type="sldNum" sz="quarter" idx="12"/>
          </p:nvPr>
        </p:nvSpPr>
        <p:spPr/>
        <p:txBody>
          <a:bodyPr/>
          <a:lstStyle/>
          <a:p>
            <a:fld id="{5099F31A-20CA-ED4E-ACEB-83ECC9828BD2}" type="slidenum">
              <a:rPr lang="en-GB"/>
              <a:pPr/>
              <a:t>33</a:t>
            </a:fld>
            <a:endParaRPr lang="en-GB"/>
          </a:p>
        </p:txBody>
      </p:sp>
      <p:sp>
        <p:nvSpPr>
          <p:cNvPr id="1495042" name="Oval 2"/>
          <p:cNvSpPr>
            <a:spLocks noChangeArrowheads="1"/>
          </p:cNvSpPr>
          <p:nvPr/>
        </p:nvSpPr>
        <p:spPr bwMode="auto">
          <a:xfrm>
            <a:off x="107950" y="1412875"/>
            <a:ext cx="4392613" cy="48958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95044" name="Text Box 4"/>
          <p:cNvSpPr txBox="1">
            <a:spLocks noChangeArrowheads="1"/>
          </p:cNvSpPr>
          <p:nvPr/>
        </p:nvSpPr>
        <p:spPr bwMode="auto">
          <a:xfrm>
            <a:off x="900113" y="2349500"/>
            <a:ext cx="3095625" cy="4708981"/>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1" u="sng" dirty="0">
                <a:solidFill>
                  <a:schemeClr val="bg1"/>
                </a:solidFill>
              </a:rPr>
              <a:t>Loss/Stress Orientation</a:t>
            </a:r>
          </a:p>
          <a:p>
            <a:pPr>
              <a:spcBef>
                <a:spcPct val="50000"/>
              </a:spcBef>
            </a:pPr>
            <a:r>
              <a:rPr lang="en-GB" sz="2400" dirty="0">
                <a:solidFill>
                  <a:schemeClr val="bg1"/>
                </a:solidFill>
              </a:rPr>
              <a:t>Stress/Grief work</a:t>
            </a:r>
          </a:p>
          <a:p>
            <a:pPr>
              <a:spcBef>
                <a:spcPct val="50000"/>
              </a:spcBef>
            </a:pPr>
            <a:r>
              <a:rPr lang="en-GB" sz="2400" dirty="0">
                <a:solidFill>
                  <a:schemeClr val="bg1"/>
                </a:solidFill>
              </a:rPr>
              <a:t>Intrusion of grief</a:t>
            </a:r>
          </a:p>
          <a:p>
            <a:pPr>
              <a:spcBef>
                <a:spcPct val="50000"/>
              </a:spcBef>
            </a:pPr>
            <a:r>
              <a:rPr lang="en-GB" sz="2400" dirty="0">
                <a:solidFill>
                  <a:schemeClr val="bg1"/>
                </a:solidFill>
              </a:rPr>
              <a:t>Denial </a:t>
            </a:r>
          </a:p>
          <a:p>
            <a:pPr>
              <a:spcBef>
                <a:spcPct val="50000"/>
              </a:spcBef>
            </a:pPr>
            <a:r>
              <a:rPr lang="en-GB" sz="2400" dirty="0">
                <a:solidFill>
                  <a:schemeClr val="bg1"/>
                </a:solidFill>
              </a:rPr>
              <a:t>Sorting, choices</a:t>
            </a:r>
          </a:p>
          <a:p>
            <a:pPr>
              <a:spcBef>
                <a:spcPct val="50000"/>
              </a:spcBef>
            </a:pPr>
            <a:r>
              <a:rPr lang="en-GB" sz="2400" dirty="0">
                <a:solidFill>
                  <a:schemeClr val="bg1"/>
                </a:solidFill>
              </a:rPr>
              <a:t>Autonomy</a:t>
            </a:r>
          </a:p>
          <a:p>
            <a:pPr>
              <a:spcBef>
                <a:spcPct val="50000"/>
              </a:spcBef>
            </a:pPr>
            <a:endParaRPr lang="en-GB" sz="2400" dirty="0">
              <a:solidFill>
                <a:schemeClr val="bg1"/>
              </a:solidFill>
            </a:endParaRPr>
          </a:p>
          <a:p>
            <a:pPr>
              <a:spcBef>
                <a:spcPct val="50000"/>
              </a:spcBef>
            </a:pPr>
            <a:endParaRPr lang="en-GB" sz="2400" dirty="0">
              <a:solidFill>
                <a:schemeClr val="bg1"/>
              </a:solidFill>
            </a:endParaRPr>
          </a:p>
        </p:txBody>
      </p:sp>
      <p:sp>
        <p:nvSpPr>
          <p:cNvPr id="1495045" name="Oval 5"/>
          <p:cNvSpPr>
            <a:spLocks noChangeArrowheads="1"/>
          </p:cNvSpPr>
          <p:nvPr/>
        </p:nvSpPr>
        <p:spPr bwMode="auto">
          <a:xfrm>
            <a:off x="4643438" y="1412875"/>
            <a:ext cx="4392612" cy="489585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95046" name="Text Box 6"/>
          <p:cNvSpPr txBox="1">
            <a:spLocks noChangeArrowheads="1"/>
          </p:cNvSpPr>
          <p:nvPr/>
        </p:nvSpPr>
        <p:spPr bwMode="auto">
          <a:xfrm>
            <a:off x="5148263" y="2276475"/>
            <a:ext cx="3816350" cy="378565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1" u="sng">
                <a:solidFill>
                  <a:schemeClr val="bg1"/>
                </a:solidFill>
              </a:rPr>
              <a:t>Restoration Orientation</a:t>
            </a:r>
          </a:p>
          <a:p>
            <a:pPr>
              <a:spcBef>
                <a:spcPct val="50000"/>
              </a:spcBef>
            </a:pPr>
            <a:r>
              <a:rPr lang="en-GB" sz="2400">
                <a:solidFill>
                  <a:schemeClr val="bg1"/>
                </a:solidFill>
              </a:rPr>
              <a:t>Attending to life changes</a:t>
            </a:r>
          </a:p>
          <a:p>
            <a:pPr>
              <a:spcBef>
                <a:spcPct val="50000"/>
              </a:spcBef>
            </a:pPr>
            <a:r>
              <a:rPr lang="en-GB" sz="2400">
                <a:solidFill>
                  <a:schemeClr val="bg1"/>
                </a:solidFill>
              </a:rPr>
              <a:t>Doing new things</a:t>
            </a:r>
          </a:p>
          <a:p>
            <a:pPr>
              <a:spcBef>
                <a:spcPct val="50000"/>
              </a:spcBef>
            </a:pPr>
            <a:r>
              <a:rPr lang="en-GB" sz="2400">
                <a:solidFill>
                  <a:schemeClr val="bg1"/>
                </a:solidFill>
              </a:rPr>
              <a:t>Distraction, denial, avoidance of grief</a:t>
            </a:r>
          </a:p>
          <a:p>
            <a:pPr>
              <a:spcBef>
                <a:spcPct val="50000"/>
              </a:spcBef>
            </a:pPr>
            <a:r>
              <a:rPr lang="en-GB" sz="2400">
                <a:solidFill>
                  <a:schemeClr val="bg1"/>
                </a:solidFill>
              </a:rPr>
              <a:t>New roles, identities, relationships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6421-0694-1D41-98D1-5A8298D95CA8}"/>
              </a:ext>
            </a:extLst>
          </p:cNvPr>
          <p:cNvSpPr>
            <a:spLocks noGrp="1"/>
          </p:cNvSpPr>
          <p:nvPr>
            <p:ph type="title"/>
          </p:nvPr>
        </p:nvSpPr>
        <p:spPr/>
        <p:txBody>
          <a:bodyPr/>
          <a:lstStyle/>
          <a:p>
            <a:pPr algn="l"/>
            <a:r>
              <a:rPr lang="en-US" b="1" cap="none"/>
              <a:t>Hope</a:t>
            </a:r>
          </a:p>
        </p:txBody>
      </p:sp>
      <p:sp>
        <p:nvSpPr>
          <p:cNvPr id="3" name="Content Placeholder 2">
            <a:extLst>
              <a:ext uri="{FF2B5EF4-FFF2-40B4-BE49-F238E27FC236}">
                <a16:creationId xmlns:a16="http://schemas.microsoft.com/office/drawing/2014/main" id="{768443B1-8A96-0A41-ADB2-404F4870DE41}"/>
              </a:ext>
            </a:extLst>
          </p:cNvPr>
          <p:cNvSpPr>
            <a:spLocks noGrp="1"/>
          </p:cNvSpPr>
          <p:nvPr>
            <p:ph idx="1"/>
          </p:nvPr>
        </p:nvSpPr>
        <p:spPr>
          <a:xfrm>
            <a:off x="1942415" y="2133600"/>
            <a:ext cx="6591985" cy="4267200"/>
          </a:xfrm>
        </p:spPr>
        <p:txBody>
          <a:bodyPr>
            <a:normAutofit lnSpcReduction="10000"/>
          </a:bodyPr>
          <a:lstStyle/>
          <a:p>
            <a:pPr>
              <a:buFont typeface="Georgia" panose="02040502050405020303" pitchFamily="18" charset="0"/>
              <a:buNone/>
            </a:pPr>
            <a:endParaRPr lang="en-US" altLang="en-US" sz="2400" b="1" dirty="0">
              <a:solidFill>
                <a:srgbClr val="002060"/>
              </a:solidFill>
              <a:ea typeface="ＭＳ Ｐゴシック" panose="020B0600070205080204" pitchFamily="34" charset="-128"/>
            </a:endParaRP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Definitions usually include:</a:t>
            </a: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EXPECTATION</a:t>
            </a:r>
          </a:p>
          <a:p>
            <a:pPr>
              <a:buFont typeface="Georgia" panose="02040502050405020303" pitchFamily="18" charset="0"/>
              <a:buNone/>
            </a:pPr>
            <a:endParaRPr lang="en-US" altLang="en-US" sz="2400" b="1" dirty="0">
              <a:solidFill>
                <a:srgbClr val="002060"/>
              </a:solidFill>
              <a:ea typeface="ＭＳ Ｐゴシック" panose="020B0600070205080204" pitchFamily="34" charset="-128"/>
            </a:endParaRP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DESIRE </a:t>
            </a:r>
          </a:p>
          <a:p>
            <a:pPr>
              <a:buFont typeface="Georgia" panose="02040502050405020303" pitchFamily="18" charset="0"/>
              <a:buNone/>
            </a:pPr>
            <a:endParaRPr lang="en-US" altLang="en-US" sz="2400" b="1" dirty="0">
              <a:solidFill>
                <a:srgbClr val="002060"/>
              </a:solidFill>
              <a:ea typeface="ＭＳ Ｐゴシック" panose="020B0600070205080204" pitchFamily="34" charset="-128"/>
            </a:endParaRP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Which can involve GOALS, ATTRIBUTES, </a:t>
            </a: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REDEFINITION, MEANING, </a:t>
            </a:r>
          </a:p>
          <a:p>
            <a:pPr>
              <a:buFont typeface="Georgia" panose="02040502050405020303" pitchFamily="18" charset="0"/>
              <a:buNone/>
            </a:pPr>
            <a:r>
              <a:rPr lang="en-US" altLang="en-US" sz="2400" b="1" dirty="0">
                <a:solidFill>
                  <a:srgbClr val="002060"/>
                </a:solidFill>
                <a:ea typeface="ＭＳ Ｐゴシック" panose="020B0600070205080204" pitchFamily="34" charset="-128"/>
              </a:rPr>
              <a:t>PEACE, ENERGY</a:t>
            </a:r>
          </a:p>
          <a:p>
            <a:endParaRPr lang="en-US" dirty="0"/>
          </a:p>
        </p:txBody>
      </p:sp>
      <p:pic>
        <p:nvPicPr>
          <p:cNvPr id="4" name="Picture 3" descr="Hope-Sign.jpg">
            <a:extLst>
              <a:ext uri="{FF2B5EF4-FFF2-40B4-BE49-F238E27FC236}">
                <a16:creationId xmlns:a16="http://schemas.microsoft.com/office/drawing/2014/main" id="{D09AEBDA-D2EE-9846-8D22-CD5FE4D3E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599"/>
            <a:ext cx="3124200" cy="240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016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48235-C211-644C-9CDE-738691A08AFC}"/>
              </a:ext>
            </a:extLst>
          </p:cNvPr>
          <p:cNvSpPr>
            <a:spLocks noGrp="1"/>
          </p:cNvSpPr>
          <p:nvPr>
            <p:ph type="title"/>
          </p:nvPr>
        </p:nvSpPr>
        <p:spPr>
          <a:xfrm>
            <a:off x="1606045" y="493486"/>
            <a:ext cx="5937755" cy="1016000"/>
          </a:xfrm>
        </p:spPr>
        <p:txBody>
          <a:bodyPr/>
          <a:lstStyle/>
          <a:p>
            <a:r>
              <a:rPr lang="en-US" b="1" cap="none"/>
              <a:t>Reasonable Hope</a:t>
            </a:r>
          </a:p>
        </p:txBody>
      </p:sp>
      <p:sp>
        <p:nvSpPr>
          <p:cNvPr id="3" name="Content Placeholder 2">
            <a:extLst>
              <a:ext uri="{FF2B5EF4-FFF2-40B4-BE49-F238E27FC236}">
                <a16:creationId xmlns:a16="http://schemas.microsoft.com/office/drawing/2014/main" id="{08C23264-4C60-6A4D-A607-A636A6BA981C}"/>
              </a:ext>
            </a:extLst>
          </p:cNvPr>
          <p:cNvSpPr>
            <a:spLocks noGrp="1"/>
          </p:cNvSpPr>
          <p:nvPr>
            <p:ph idx="1"/>
          </p:nvPr>
        </p:nvSpPr>
        <p:spPr>
          <a:xfrm>
            <a:off x="914400" y="1770743"/>
            <a:ext cx="7543799" cy="4905828"/>
          </a:xfrm>
        </p:spPr>
        <p:txBody>
          <a:bodyPr>
            <a:normAutofit fontScale="92500" lnSpcReduction="20000"/>
          </a:bodyPr>
          <a:lstStyle/>
          <a:p>
            <a:pPr marL="109537" indent="0">
              <a:buNone/>
            </a:pPr>
            <a:r>
              <a:rPr lang="en-US" altLang="en-US" sz="2600" b="1" dirty="0">
                <a:solidFill>
                  <a:srgbClr val="002060"/>
                </a:solidFill>
                <a:ea typeface="ＭＳ Ｐゴシック" panose="020B0600070205080204" pitchFamily="34" charset="-128"/>
              </a:rPr>
              <a:t>Reasonable hope is relational</a:t>
            </a:r>
          </a:p>
          <a:p>
            <a:pPr marL="109537" indent="0">
              <a:buNone/>
            </a:pPr>
            <a:endParaRPr lang="en-US" altLang="en-US" sz="2600" b="1" dirty="0">
              <a:solidFill>
                <a:srgbClr val="002060"/>
              </a:solidFill>
              <a:ea typeface="ＭＳ Ｐゴシック" panose="020B0600070205080204" pitchFamily="34" charset="-128"/>
            </a:endParaRPr>
          </a:p>
          <a:p>
            <a:pPr marL="109537" indent="0">
              <a:buNone/>
            </a:pPr>
            <a:r>
              <a:rPr lang="en-US" altLang="en-US" sz="2600" b="1" dirty="0">
                <a:solidFill>
                  <a:srgbClr val="002060"/>
                </a:solidFill>
                <a:ea typeface="ＭＳ Ｐゴシック" panose="020B0600070205080204" pitchFamily="34" charset="-128"/>
              </a:rPr>
              <a:t>Reasonable hope is a practice</a:t>
            </a:r>
          </a:p>
          <a:p>
            <a:pPr marL="109537" indent="0">
              <a:buNone/>
            </a:pPr>
            <a:endParaRPr lang="en-US" altLang="en-US" sz="2600" b="1" dirty="0">
              <a:solidFill>
                <a:srgbClr val="002060"/>
              </a:solidFill>
              <a:ea typeface="ＭＳ Ｐゴシック" panose="020B0600070205080204" pitchFamily="34" charset="-128"/>
            </a:endParaRPr>
          </a:p>
          <a:p>
            <a:pPr marL="109537" indent="0">
              <a:buNone/>
            </a:pPr>
            <a:r>
              <a:rPr lang="en-US" altLang="en-US" sz="2600" b="1" dirty="0">
                <a:solidFill>
                  <a:srgbClr val="002060"/>
                </a:solidFill>
                <a:ea typeface="ＭＳ Ｐゴシック" panose="020B0600070205080204" pitchFamily="34" charset="-128"/>
              </a:rPr>
              <a:t>Reasonable hope maintains that the future is open, uncertain, and influenceable</a:t>
            </a:r>
          </a:p>
          <a:p>
            <a:pPr marL="109537" indent="0">
              <a:buNone/>
            </a:pPr>
            <a:endParaRPr lang="en-US" altLang="en-US" sz="2600" b="1" dirty="0">
              <a:solidFill>
                <a:srgbClr val="002060"/>
              </a:solidFill>
              <a:ea typeface="ＭＳ Ｐゴシック" panose="020B0600070205080204" pitchFamily="34" charset="-128"/>
            </a:endParaRPr>
          </a:p>
          <a:p>
            <a:pPr marL="109537" indent="0">
              <a:buNone/>
            </a:pPr>
            <a:r>
              <a:rPr lang="en-US" altLang="en-US" sz="2600" b="1" dirty="0">
                <a:solidFill>
                  <a:srgbClr val="002060"/>
                </a:solidFill>
                <a:ea typeface="ＭＳ Ｐゴシック" panose="020B0600070205080204" pitchFamily="34" charset="-128"/>
              </a:rPr>
              <a:t>Reasonable hope seeks goals and pathways to them</a:t>
            </a:r>
          </a:p>
          <a:p>
            <a:pPr marL="109537" indent="0">
              <a:buNone/>
            </a:pPr>
            <a:endParaRPr lang="en-US" altLang="en-US" sz="2600" b="1" dirty="0">
              <a:solidFill>
                <a:srgbClr val="002060"/>
              </a:solidFill>
              <a:ea typeface="ＭＳ Ｐゴシック" panose="020B0600070205080204" pitchFamily="34" charset="-128"/>
            </a:endParaRPr>
          </a:p>
          <a:p>
            <a:pPr marL="109537" indent="0">
              <a:buNone/>
            </a:pPr>
            <a:r>
              <a:rPr lang="en-US" altLang="en-US" sz="2600" b="1" dirty="0">
                <a:solidFill>
                  <a:srgbClr val="002060"/>
                </a:solidFill>
                <a:ea typeface="ＭＳ Ｐゴシック" panose="020B0600070205080204" pitchFamily="34" charset="-128"/>
              </a:rPr>
              <a:t>Reasonable hope accommodates doubt, contradictions, and despair         </a:t>
            </a:r>
            <a:r>
              <a:rPr lang="en-US" altLang="en-US" sz="1600" dirty="0">
                <a:solidFill>
                  <a:srgbClr val="002060"/>
                </a:solidFill>
                <a:ea typeface="ＭＳ Ｐゴシック" panose="020B0600070205080204" pitchFamily="34" charset="-128"/>
              </a:rPr>
              <a:t>Weingarten</a:t>
            </a:r>
          </a:p>
          <a:p>
            <a:endParaRPr lang="en-US" dirty="0"/>
          </a:p>
        </p:txBody>
      </p:sp>
    </p:spTree>
    <p:extLst>
      <p:ext uri="{BB962C8B-B14F-4D97-AF65-F5344CB8AC3E}">
        <p14:creationId xmlns:p14="http://schemas.microsoft.com/office/powerpoint/2010/main" val="1293708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E7872891-E4C5-1141-A3BC-5D0223EB6C99}"/>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51202" name="Content Placeholder 2">
            <a:extLst>
              <a:ext uri="{FF2B5EF4-FFF2-40B4-BE49-F238E27FC236}">
                <a16:creationId xmlns:a16="http://schemas.microsoft.com/office/drawing/2014/main" id="{62373C15-4861-CF4D-9C4D-C97DF6975C3B}"/>
              </a:ext>
            </a:extLst>
          </p:cNvPr>
          <p:cNvSpPr>
            <a:spLocks noGrp="1" noChangeArrowheads="1"/>
          </p:cNvSpPr>
          <p:nvPr>
            <p:ph idx="1"/>
          </p:nvPr>
        </p:nvSpPr>
        <p:spPr>
          <a:xfrm>
            <a:off x="1182688" y="2017713"/>
            <a:ext cx="7123112" cy="4114800"/>
          </a:xfrm>
        </p:spPr>
        <p:txBody>
          <a:bodyPr/>
          <a:lstStyle/>
          <a:p>
            <a:endParaRPr lang="en-US" altLang="en-US">
              <a:ea typeface="ＭＳ Ｐゴシック" panose="020B0600070205080204" pitchFamily="34" charset="-128"/>
            </a:endParaRPr>
          </a:p>
        </p:txBody>
      </p:sp>
      <p:pic>
        <p:nvPicPr>
          <p:cNvPr id="51203" name="Picture 2" descr="6 applicable tips on how to prepare for group discussion | [Crack it]">
            <a:extLst>
              <a:ext uri="{FF2B5EF4-FFF2-40B4-BE49-F238E27FC236}">
                <a16:creationId xmlns:a16="http://schemas.microsoft.com/office/drawing/2014/main" id="{70D2BEE5-3408-5447-95DF-19A34623F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17713"/>
            <a:ext cx="74676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15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0F97-6426-9D47-99DD-C473DE1F99E4}"/>
              </a:ext>
            </a:extLst>
          </p:cNvPr>
          <p:cNvSpPr>
            <a:spLocks noGrp="1"/>
          </p:cNvSpPr>
          <p:nvPr>
            <p:ph type="title"/>
          </p:nvPr>
        </p:nvSpPr>
        <p:spPr>
          <a:xfrm>
            <a:off x="609599" y="152400"/>
            <a:ext cx="7592292" cy="762000"/>
          </a:xfrm>
        </p:spPr>
        <p:txBody>
          <a:bodyPr/>
          <a:lstStyle/>
          <a:p>
            <a:pPr algn="ctr"/>
            <a:r>
              <a:rPr lang="en-US" dirty="0"/>
              <a:t>Assumptive Worlds</a:t>
            </a:r>
          </a:p>
        </p:txBody>
      </p:sp>
      <p:sp>
        <p:nvSpPr>
          <p:cNvPr id="3" name="Content Placeholder 2">
            <a:extLst>
              <a:ext uri="{FF2B5EF4-FFF2-40B4-BE49-F238E27FC236}">
                <a16:creationId xmlns:a16="http://schemas.microsoft.com/office/drawing/2014/main" id="{B28AF783-2162-F845-94C1-04E438794406}"/>
              </a:ext>
            </a:extLst>
          </p:cNvPr>
          <p:cNvSpPr>
            <a:spLocks noGrp="1"/>
          </p:cNvSpPr>
          <p:nvPr>
            <p:ph idx="1"/>
          </p:nvPr>
        </p:nvSpPr>
        <p:spPr>
          <a:xfrm>
            <a:off x="1142999" y="914400"/>
            <a:ext cx="7391401" cy="5486400"/>
          </a:xfrm>
        </p:spPr>
        <p:txBody>
          <a:bodyPr>
            <a:normAutofit fontScale="92500"/>
          </a:bodyPr>
          <a:lstStyle/>
          <a:p>
            <a:pPr>
              <a:lnSpc>
                <a:spcPct val="90000"/>
              </a:lnSpc>
              <a:buFontTx/>
              <a:buNone/>
            </a:pPr>
            <a:r>
              <a:rPr lang="en-US" altLang="en-US" sz="2400" b="1" dirty="0">
                <a:solidFill>
                  <a:srgbClr val="002060"/>
                </a:solidFill>
                <a:ea typeface="ＭＳ Ｐゴシック" panose="020B0600070205080204" pitchFamily="34" charset="-128"/>
              </a:rPr>
              <a:t>All of us from the moment of our birth, have been </a:t>
            </a:r>
          </a:p>
          <a:p>
            <a:pPr>
              <a:lnSpc>
                <a:spcPct val="90000"/>
              </a:lnSpc>
              <a:buFontTx/>
              <a:buNone/>
            </a:pPr>
            <a:r>
              <a:rPr lang="en-US" altLang="en-US" sz="2400" b="1" dirty="0">
                <a:solidFill>
                  <a:srgbClr val="002060"/>
                </a:solidFill>
                <a:ea typeface="ＭＳ Ｐゴシック" panose="020B0600070205080204" pitchFamily="34" charset="-128"/>
              </a:rPr>
              <a:t>building inside ourselves a model of the world, a set </a:t>
            </a:r>
          </a:p>
          <a:p>
            <a:pPr>
              <a:lnSpc>
                <a:spcPct val="90000"/>
              </a:lnSpc>
              <a:buFontTx/>
              <a:buNone/>
            </a:pPr>
            <a:r>
              <a:rPr lang="en-US" altLang="en-US" sz="2400" b="1" dirty="0">
                <a:solidFill>
                  <a:srgbClr val="002060"/>
                </a:solidFill>
                <a:ea typeface="ＭＳ Ｐゴシック" panose="020B0600070205080204" pitchFamily="34" charset="-128"/>
              </a:rPr>
              <a:t>of assumptions </a:t>
            </a:r>
            <a:r>
              <a:rPr lang="en-US" altLang="en-US" sz="2400" dirty="0">
                <a:solidFill>
                  <a:srgbClr val="002060"/>
                </a:solidFill>
                <a:ea typeface="ＭＳ Ｐゴシック" panose="020B0600070205080204" pitchFamily="34" charset="-128"/>
              </a:rPr>
              <a:t>on the basis of which we recognize </a:t>
            </a:r>
          </a:p>
          <a:p>
            <a:pPr>
              <a:lnSpc>
                <a:spcPct val="90000"/>
              </a:lnSpc>
              <a:buFontTx/>
              <a:buNone/>
            </a:pPr>
            <a:r>
              <a:rPr lang="en-US" altLang="en-US" sz="2400" dirty="0">
                <a:solidFill>
                  <a:srgbClr val="002060"/>
                </a:solidFill>
                <a:ea typeface="ＭＳ Ｐゴシック" panose="020B0600070205080204" pitchFamily="34" charset="-128"/>
              </a:rPr>
              <a:t>the world that we meet and plan our </a:t>
            </a:r>
            <a:r>
              <a:rPr lang="en-US" altLang="en-US" sz="2400" dirty="0" err="1">
                <a:solidFill>
                  <a:srgbClr val="002060"/>
                </a:solidFill>
                <a:ea typeface="ＭＳ Ｐゴシック" panose="020B0600070205080204" pitchFamily="34" charset="-128"/>
              </a:rPr>
              <a:t>behaviour</a:t>
            </a:r>
            <a:r>
              <a:rPr lang="en-US" altLang="en-US" sz="2400" dirty="0">
                <a:solidFill>
                  <a:srgbClr val="002060"/>
                </a:solidFill>
                <a:ea typeface="ＭＳ Ｐゴシック" panose="020B0600070205080204" pitchFamily="34" charset="-128"/>
              </a:rPr>
              <a:t> </a:t>
            </a:r>
          </a:p>
          <a:p>
            <a:pPr>
              <a:lnSpc>
                <a:spcPct val="90000"/>
              </a:lnSpc>
              <a:buFontTx/>
              <a:buNone/>
            </a:pPr>
            <a:r>
              <a:rPr lang="en-US" altLang="en-US" sz="2400" dirty="0">
                <a:solidFill>
                  <a:srgbClr val="002060"/>
                </a:solidFill>
                <a:ea typeface="ＭＳ Ｐゴシック" panose="020B0600070205080204" pitchFamily="34" charset="-128"/>
              </a:rPr>
              <a:t>accordingly.  Because this model is based on reality </a:t>
            </a:r>
          </a:p>
          <a:p>
            <a:pPr>
              <a:lnSpc>
                <a:spcPct val="90000"/>
              </a:lnSpc>
              <a:buFontTx/>
              <a:buNone/>
            </a:pPr>
            <a:r>
              <a:rPr lang="en-US" altLang="en-US" sz="2400" dirty="0">
                <a:solidFill>
                  <a:srgbClr val="002060"/>
                </a:solidFill>
                <a:ea typeface="ＭＳ Ｐゴシック" panose="020B0600070205080204" pitchFamily="34" charset="-128"/>
              </a:rPr>
              <a:t>it is, most of the time, a valid and useful basis for </a:t>
            </a:r>
          </a:p>
          <a:p>
            <a:pPr>
              <a:lnSpc>
                <a:spcPct val="90000"/>
              </a:lnSpc>
              <a:buFontTx/>
              <a:buNone/>
            </a:pPr>
            <a:r>
              <a:rPr lang="en-US" altLang="en-US" sz="2400" dirty="0">
                <a:solidFill>
                  <a:srgbClr val="002060"/>
                </a:solidFill>
                <a:ea typeface="ＭＳ Ｐゴシック" panose="020B0600070205080204" pitchFamily="34" charset="-128"/>
              </a:rPr>
              <a:t>thought and </a:t>
            </a:r>
            <a:r>
              <a:rPr lang="en-US" altLang="en-US" sz="2400" dirty="0" err="1">
                <a:solidFill>
                  <a:srgbClr val="002060"/>
                </a:solidFill>
                <a:ea typeface="ＭＳ Ｐゴシック" panose="020B0600070205080204" pitchFamily="34" charset="-128"/>
              </a:rPr>
              <a:t>behaviour</a:t>
            </a:r>
            <a:r>
              <a:rPr lang="en-US" altLang="en-US" sz="2400" dirty="0">
                <a:solidFill>
                  <a:srgbClr val="002060"/>
                </a:solidFill>
                <a:ea typeface="ＭＳ Ｐゴシック" panose="020B0600070205080204" pitchFamily="34" charset="-128"/>
              </a:rPr>
              <a:t>.  </a:t>
            </a:r>
            <a:r>
              <a:rPr lang="en-US" altLang="en-US" sz="2400" b="1" dirty="0">
                <a:solidFill>
                  <a:srgbClr val="002060"/>
                </a:solidFill>
                <a:ea typeface="ＭＳ Ｐゴシック" panose="020B0600070205080204" pitchFamily="34" charset="-128"/>
              </a:rPr>
              <a:t>We rely on the accuracy of </a:t>
            </a:r>
          </a:p>
          <a:p>
            <a:pPr>
              <a:lnSpc>
                <a:spcPct val="90000"/>
              </a:lnSpc>
              <a:buFontTx/>
              <a:buNone/>
            </a:pPr>
            <a:r>
              <a:rPr lang="en-US" altLang="en-US" sz="2400" b="1" dirty="0">
                <a:solidFill>
                  <a:srgbClr val="002060"/>
                </a:solidFill>
                <a:ea typeface="ＭＳ Ｐゴシック" panose="020B0600070205080204" pitchFamily="34" charset="-128"/>
              </a:rPr>
              <a:t>these assumptions to maintain our orientation in the </a:t>
            </a:r>
          </a:p>
          <a:p>
            <a:pPr>
              <a:lnSpc>
                <a:spcPct val="90000"/>
              </a:lnSpc>
              <a:buFontTx/>
              <a:buNone/>
            </a:pPr>
            <a:r>
              <a:rPr lang="en-US" altLang="en-US" sz="2400" b="1" dirty="0">
                <a:solidFill>
                  <a:srgbClr val="002060"/>
                </a:solidFill>
                <a:ea typeface="ＭＳ Ｐゴシック" panose="020B0600070205080204" pitchFamily="34" charset="-128"/>
              </a:rPr>
              <a:t>world and to control our lives.  </a:t>
            </a:r>
            <a:r>
              <a:rPr lang="en-US" altLang="en-US" sz="2400" b="1" u="sng" dirty="0">
                <a:solidFill>
                  <a:srgbClr val="002060"/>
                </a:solidFill>
                <a:latin typeface="Times" pitchFamily="2" charset="0"/>
                <a:ea typeface="ＭＳ Ｐゴシック" panose="020B0600070205080204" pitchFamily="34" charset="-128"/>
              </a:rPr>
              <a:t>Anything which </a:t>
            </a:r>
          </a:p>
          <a:p>
            <a:pPr>
              <a:lnSpc>
                <a:spcPct val="90000"/>
              </a:lnSpc>
              <a:buFontTx/>
              <a:buNone/>
            </a:pPr>
            <a:r>
              <a:rPr lang="en-US" altLang="en-US" sz="2400" b="1" u="sng" dirty="0">
                <a:solidFill>
                  <a:srgbClr val="002060"/>
                </a:solidFill>
                <a:latin typeface="Times" pitchFamily="2" charset="0"/>
                <a:ea typeface="ＭＳ Ｐゴシック" panose="020B0600070205080204" pitchFamily="34" charset="-128"/>
              </a:rPr>
              <a:t>challenges this model incapacitates us</a:t>
            </a:r>
            <a:r>
              <a:rPr lang="en-US" altLang="en-US" sz="2400" dirty="0">
                <a:solidFill>
                  <a:srgbClr val="002060"/>
                </a:solidFill>
                <a:latin typeface="Times" pitchFamily="2" charset="0"/>
                <a:ea typeface="ＭＳ Ｐゴシック" panose="020B0600070205080204" pitchFamily="34" charset="-128"/>
              </a:rPr>
              <a:t>.  </a:t>
            </a:r>
          </a:p>
          <a:p>
            <a:pPr algn="r">
              <a:lnSpc>
                <a:spcPct val="90000"/>
              </a:lnSpc>
              <a:buFontTx/>
              <a:buNone/>
            </a:pPr>
            <a:r>
              <a:rPr lang="en-US" altLang="en-US" sz="1600" dirty="0">
                <a:solidFill>
                  <a:srgbClr val="002060"/>
                </a:solidFill>
                <a:ea typeface="ＭＳ Ｐゴシック" panose="020B0600070205080204" pitchFamily="34" charset="-128"/>
              </a:rPr>
              <a:t>C.M.PARKES</a:t>
            </a:r>
            <a:endParaRPr lang="en-US" altLang="en-US" dirty="0">
              <a:solidFill>
                <a:srgbClr val="002060"/>
              </a:solidFill>
              <a:ea typeface="ＭＳ Ｐゴシック" panose="020B0600070205080204" pitchFamily="34" charset="-128"/>
            </a:endParaRPr>
          </a:p>
          <a:p>
            <a:pPr lvl="2">
              <a:lnSpc>
                <a:spcPct val="90000"/>
              </a:lnSpc>
              <a:buNone/>
            </a:pPr>
            <a:endParaRPr lang="en-US" dirty="0"/>
          </a:p>
        </p:txBody>
      </p:sp>
      <p:pic>
        <p:nvPicPr>
          <p:cNvPr id="5" name="Picture 4">
            <a:extLst>
              <a:ext uri="{FF2B5EF4-FFF2-40B4-BE49-F238E27FC236}">
                <a16:creationId xmlns:a16="http://schemas.microsoft.com/office/drawing/2014/main" id="{5EDB9431-11EE-544E-850C-A1FCE374C1CD}"/>
              </a:ext>
            </a:extLst>
          </p:cNvPr>
          <p:cNvPicPr>
            <a:picLocks noChangeAspect="1"/>
          </p:cNvPicPr>
          <p:nvPr/>
        </p:nvPicPr>
        <p:blipFill>
          <a:blip r:embed="rId2"/>
          <a:stretch>
            <a:fillRect/>
          </a:stretch>
        </p:blipFill>
        <p:spPr>
          <a:xfrm>
            <a:off x="2705100" y="5320145"/>
            <a:ext cx="3733800" cy="1537855"/>
          </a:xfrm>
          <a:prstGeom prst="rect">
            <a:avLst/>
          </a:prstGeom>
        </p:spPr>
      </p:pic>
    </p:spTree>
    <p:extLst>
      <p:ext uri="{BB962C8B-B14F-4D97-AF65-F5344CB8AC3E}">
        <p14:creationId xmlns:p14="http://schemas.microsoft.com/office/powerpoint/2010/main" val="360908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1D4B1-E18F-4249-8183-4B02AD3BB509}"/>
              </a:ext>
            </a:extLst>
          </p:cNvPr>
          <p:cNvSpPr>
            <a:spLocks noGrp="1"/>
          </p:cNvSpPr>
          <p:nvPr>
            <p:ph type="title"/>
          </p:nvPr>
        </p:nvSpPr>
        <p:spPr>
          <a:xfrm>
            <a:off x="1945201" y="228600"/>
            <a:ext cx="6589199" cy="1676400"/>
          </a:xfrm>
        </p:spPr>
        <p:txBody>
          <a:bodyPr>
            <a:normAutofit/>
          </a:bodyPr>
          <a:lstStyle/>
          <a:p>
            <a:pPr algn="ctr"/>
            <a:r>
              <a:rPr lang="en-US" dirty="0"/>
              <a:t>Perspectives to Consider</a:t>
            </a:r>
            <a:br>
              <a:rPr lang="en-US" dirty="0"/>
            </a:br>
            <a:r>
              <a:rPr lang="en-US" sz="2400" dirty="0"/>
              <a:t>(Assumptive Worlds?)</a:t>
            </a:r>
            <a:endParaRPr lang="en-US" dirty="0"/>
          </a:p>
        </p:txBody>
      </p:sp>
      <p:sp>
        <p:nvSpPr>
          <p:cNvPr id="3" name="Content Placeholder 2">
            <a:extLst>
              <a:ext uri="{FF2B5EF4-FFF2-40B4-BE49-F238E27FC236}">
                <a16:creationId xmlns:a16="http://schemas.microsoft.com/office/drawing/2014/main" id="{6D3EDFEF-91DD-1937-94E2-877EA88466ED}"/>
              </a:ext>
            </a:extLst>
          </p:cNvPr>
          <p:cNvSpPr>
            <a:spLocks noGrp="1"/>
          </p:cNvSpPr>
          <p:nvPr>
            <p:ph idx="1"/>
          </p:nvPr>
        </p:nvSpPr>
        <p:spPr>
          <a:xfrm>
            <a:off x="1942415" y="1676400"/>
            <a:ext cx="6591985" cy="4953000"/>
          </a:xfrm>
        </p:spPr>
        <p:txBody>
          <a:bodyPr>
            <a:normAutofit/>
          </a:bodyPr>
          <a:lstStyle/>
          <a:p>
            <a:pPr marL="0" indent="0">
              <a:buNone/>
            </a:pPr>
            <a:r>
              <a:rPr lang="en-US" sz="2400" b="1" dirty="0">
                <a:solidFill>
                  <a:srgbClr val="002060"/>
                </a:solidFill>
              </a:rPr>
              <a:t>A pre-critical naivete is common for children…accepting stories from influential adults as if true is widespread.  </a:t>
            </a:r>
          </a:p>
          <a:p>
            <a:pPr marL="0" indent="0">
              <a:buNone/>
            </a:pPr>
            <a:endParaRPr lang="en-US" sz="2400" b="1" dirty="0">
              <a:solidFill>
                <a:srgbClr val="002060"/>
              </a:solidFill>
            </a:endParaRPr>
          </a:p>
          <a:p>
            <a:pPr marL="0" indent="0">
              <a:buNone/>
            </a:pPr>
            <a:r>
              <a:rPr lang="en-US" sz="2400" i="1" dirty="0">
                <a:solidFill>
                  <a:srgbClr val="002060"/>
                </a:solidFill>
              </a:rPr>
              <a:t>(</a:t>
            </a:r>
            <a:r>
              <a:rPr lang="en-US" altLang="en-US" sz="2400" i="1" dirty="0">
                <a:solidFill>
                  <a:srgbClr val="002060"/>
                </a:solidFill>
                <a:ea typeface="ＭＳ Ｐゴシック" panose="020B0600070205080204" pitchFamily="34" charset="-128"/>
              </a:rPr>
              <a:t>If adults don’t talk, children’s imagination 	can take them to a darker place)</a:t>
            </a:r>
          </a:p>
          <a:p>
            <a:pPr marL="457200" indent="-457200">
              <a:buFont typeface="+mj-lt"/>
              <a:buAutoNum type="arabicPeriod"/>
            </a:pPr>
            <a:endParaRPr lang="en-US" sz="2400" b="1" dirty="0">
              <a:solidFill>
                <a:srgbClr val="002060"/>
              </a:solidFill>
            </a:endParaRPr>
          </a:p>
          <a:p>
            <a:pPr marL="0" indent="0">
              <a:buNone/>
            </a:pPr>
            <a:r>
              <a:rPr lang="en-US" sz="2400" b="1" dirty="0">
                <a:solidFill>
                  <a:srgbClr val="002060"/>
                </a:solidFill>
              </a:rPr>
              <a:t>Post-critical naivete is the ability and the skills to question accounts and stories in personal, workplace and civic situations</a:t>
            </a:r>
          </a:p>
        </p:txBody>
      </p:sp>
    </p:spTree>
    <p:extLst>
      <p:ext uri="{BB962C8B-B14F-4D97-AF65-F5344CB8AC3E}">
        <p14:creationId xmlns:p14="http://schemas.microsoft.com/office/powerpoint/2010/main" val="149759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6360-B0B4-3D29-14CF-548C3FDAC32F}"/>
              </a:ext>
            </a:extLst>
          </p:cNvPr>
          <p:cNvSpPr>
            <a:spLocks noGrp="1"/>
          </p:cNvSpPr>
          <p:nvPr>
            <p:ph type="title"/>
          </p:nvPr>
        </p:nvSpPr>
        <p:spPr>
          <a:xfrm>
            <a:off x="1150938" y="304800"/>
            <a:ext cx="7793037" cy="914400"/>
          </a:xfrm>
        </p:spPr>
        <p:txBody>
          <a:bodyPr/>
          <a:lstStyle/>
          <a:p>
            <a:pPr algn="ctr"/>
            <a:r>
              <a:rPr lang="en-US" dirty="0"/>
              <a:t>Perspectives to Consider</a:t>
            </a:r>
          </a:p>
        </p:txBody>
      </p:sp>
      <p:sp>
        <p:nvSpPr>
          <p:cNvPr id="3" name="Content Placeholder 2">
            <a:extLst>
              <a:ext uri="{FF2B5EF4-FFF2-40B4-BE49-F238E27FC236}">
                <a16:creationId xmlns:a16="http://schemas.microsoft.com/office/drawing/2014/main" id="{2009ECD4-3734-7C27-5E9E-A051E0465332}"/>
              </a:ext>
            </a:extLst>
          </p:cNvPr>
          <p:cNvSpPr>
            <a:spLocks noGrp="1"/>
          </p:cNvSpPr>
          <p:nvPr>
            <p:ph idx="1"/>
          </p:nvPr>
        </p:nvSpPr>
        <p:spPr>
          <a:xfrm>
            <a:off x="1150938" y="1524001"/>
            <a:ext cx="7772400" cy="5181600"/>
          </a:xfrm>
        </p:spPr>
        <p:txBody>
          <a:bodyPr/>
          <a:lstStyle/>
          <a:p>
            <a:pPr marL="0" indent="0">
              <a:buNone/>
            </a:pPr>
            <a:r>
              <a:rPr lang="en-US" sz="2800" b="1" dirty="0">
                <a:solidFill>
                  <a:srgbClr val="002060"/>
                </a:solidFill>
              </a:rPr>
              <a:t>We have always done it that way</a:t>
            </a:r>
          </a:p>
          <a:p>
            <a:pPr marL="0" indent="0">
              <a:buNone/>
            </a:pPr>
            <a:r>
              <a:rPr lang="en-US" sz="2800" b="1" dirty="0">
                <a:solidFill>
                  <a:srgbClr val="002060"/>
                </a:solidFill>
              </a:rPr>
              <a:t>That is not the St. Paul Public Schools way</a:t>
            </a:r>
          </a:p>
          <a:p>
            <a:pPr marL="0" indent="0">
              <a:buNone/>
            </a:pPr>
            <a:r>
              <a:rPr lang="en-US" sz="2800" b="1" dirty="0">
                <a:solidFill>
                  <a:srgbClr val="002060"/>
                </a:solidFill>
              </a:rPr>
              <a:t>Fit in – don’t stand out</a:t>
            </a:r>
          </a:p>
          <a:p>
            <a:pPr marL="0" indent="0">
              <a:buNone/>
            </a:pPr>
            <a:r>
              <a:rPr lang="en-US" sz="2800" b="1" dirty="0">
                <a:solidFill>
                  <a:srgbClr val="002060"/>
                </a:solidFill>
              </a:rPr>
              <a:t>Assimilation for new employees as a goal</a:t>
            </a:r>
          </a:p>
          <a:p>
            <a:pPr marL="0" indent="0">
              <a:buNone/>
            </a:pPr>
            <a:r>
              <a:rPr lang="en-US" sz="2800" b="1" dirty="0">
                <a:solidFill>
                  <a:srgbClr val="002060"/>
                </a:solidFill>
              </a:rPr>
              <a:t>Don’t make waves</a:t>
            </a:r>
          </a:p>
          <a:p>
            <a:pPr marL="0" indent="0">
              <a:buNone/>
            </a:pPr>
            <a:r>
              <a:rPr lang="en-US" sz="2800" b="1" dirty="0">
                <a:solidFill>
                  <a:srgbClr val="002060"/>
                </a:solidFill>
              </a:rPr>
              <a:t>NOT in staff meetings</a:t>
            </a:r>
          </a:p>
          <a:p>
            <a:pPr marL="0" indent="0">
              <a:buNone/>
            </a:pPr>
            <a:r>
              <a:rPr lang="en-US" sz="2800" b="1" dirty="0">
                <a:solidFill>
                  <a:srgbClr val="002060"/>
                </a:solidFill>
              </a:rPr>
              <a:t>Raising questions is not encouraged</a:t>
            </a:r>
          </a:p>
          <a:p>
            <a:pPr marL="0" indent="0">
              <a:buNone/>
            </a:pPr>
            <a:endParaRPr lang="en-US" sz="2800" dirty="0"/>
          </a:p>
          <a:p>
            <a:pPr marL="0" indent="0">
              <a:buNone/>
            </a:pPr>
            <a:r>
              <a:rPr lang="en-US" sz="2800" u="sng" dirty="0">
                <a:solidFill>
                  <a:srgbClr val="FF0000"/>
                </a:solidFill>
              </a:rPr>
              <a:t>CAN BE SIGNS OF PRE-CRITICAL NAIVETE!!</a:t>
            </a:r>
          </a:p>
        </p:txBody>
      </p:sp>
    </p:spTree>
    <p:extLst>
      <p:ext uri="{BB962C8B-B14F-4D97-AF65-F5344CB8AC3E}">
        <p14:creationId xmlns:p14="http://schemas.microsoft.com/office/powerpoint/2010/main" val="204055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81000"/>
            <a:ext cx="7772400" cy="914400"/>
          </a:xfrm>
        </p:spPr>
        <p:txBody>
          <a:bodyPr/>
          <a:lstStyle/>
          <a:p>
            <a:pPr algn="ctr"/>
            <a:r>
              <a:rPr lang="en-US" sz="3200" dirty="0">
                <a:ea typeface="ＭＳ Ｐゴシック" pitchFamily="8" charset="-128"/>
                <a:cs typeface="ＭＳ Ｐゴシック" pitchFamily="8" charset="-128"/>
              </a:rPr>
              <a:t>The Guest House</a:t>
            </a:r>
          </a:p>
        </p:txBody>
      </p:sp>
      <p:sp>
        <p:nvSpPr>
          <p:cNvPr id="34819" name="Content Placeholder 2"/>
          <p:cNvSpPr>
            <a:spLocks noGrp="1"/>
          </p:cNvSpPr>
          <p:nvPr>
            <p:ph idx="1"/>
          </p:nvPr>
        </p:nvSpPr>
        <p:spPr>
          <a:xfrm>
            <a:off x="914400" y="2057400"/>
            <a:ext cx="7543800" cy="4357688"/>
          </a:xfrm>
        </p:spPr>
        <p:txBody>
          <a:bodyPr>
            <a:normAutofit fontScale="92500" lnSpcReduction="10000"/>
          </a:bodyPr>
          <a:lstStyle/>
          <a:p>
            <a:pPr algn="ctr">
              <a:buFont typeface="Marlett" pitchFamily="8" charset="0"/>
              <a:buNone/>
            </a:pPr>
            <a:r>
              <a:rPr lang="en-US" sz="2400" b="1" dirty="0">
                <a:solidFill>
                  <a:srgbClr val="002060"/>
                </a:solidFill>
                <a:ea typeface="ＭＳ Ｐゴシック" pitchFamily="8" charset="-128"/>
                <a:cs typeface="ＭＳ Ｐゴシック" pitchFamily="8" charset="-128"/>
              </a:rPr>
              <a:t>This being human is a guesthouse.</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Every morning is new arrival.</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 </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A joy, a depression, a meanness,</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some momentary awareness comes</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as an unexpected visitor.</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 </a:t>
            </a:r>
          </a:p>
          <a:p>
            <a:pPr algn="ctr">
              <a:buFont typeface="Marlett" pitchFamily="8" charset="0"/>
              <a:buNone/>
            </a:pPr>
            <a:r>
              <a:rPr lang="en-US" sz="2400" b="1" dirty="0">
                <a:solidFill>
                  <a:srgbClr val="002060"/>
                </a:solidFill>
                <a:ea typeface="ＭＳ Ｐゴシック" pitchFamily="8" charset="-128"/>
                <a:cs typeface="ＭＳ Ｐゴシック" pitchFamily="8" charset="-128"/>
              </a:rPr>
              <a:t>Welcome and entertain them all!</a:t>
            </a:r>
          </a:p>
          <a:p>
            <a:pPr algn="ctr">
              <a:buFont typeface="Marlett" pitchFamily="8" charset="0"/>
              <a:buNone/>
            </a:pPr>
            <a:endParaRPr lang="en-US" dirty="0">
              <a:solidFill>
                <a:srgbClr val="002060"/>
              </a:solidFill>
              <a:ea typeface="ＭＳ Ｐゴシック" pitchFamily="8" charset="-128"/>
              <a:cs typeface="ＭＳ Ｐゴシック" pitchFamily="8" charset="-128"/>
            </a:endParaRPr>
          </a:p>
          <a:p>
            <a:pPr algn="ctr">
              <a:buFont typeface="Marlett" pitchFamily="8" charset="0"/>
              <a:buNone/>
            </a:pPr>
            <a:r>
              <a:rPr lang="en-US" sz="1800" dirty="0">
                <a:solidFill>
                  <a:srgbClr val="002060"/>
                </a:solidFill>
                <a:ea typeface="ＭＳ Ｐゴシック" pitchFamily="8" charset="-128"/>
                <a:cs typeface="ＭＳ Ｐゴシック" pitchFamily="8" charset="-128"/>
              </a:rPr>
              <a:t>Beginning lines of a poem by Rumi</a:t>
            </a:r>
          </a:p>
        </p:txBody>
      </p:sp>
      <p:pic>
        <p:nvPicPr>
          <p:cNvPr id="3" name="Picture 2">
            <a:extLst>
              <a:ext uri="{FF2B5EF4-FFF2-40B4-BE49-F238E27FC236}">
                <a16:creationId xmlns:a16="http://schemas.microsoft.com/office/drawing/2014/main" id="{6B3C57BA-28C3-EE4D-B8E4-30BAD0B7F03D}"/>
              </a:ext>
            </a:extLst>
          </p:cNvPr>
          <p:cNvPicPr>
            <a:picLocks noChangeAspect="1"/>
          </p:cNvPicPr>
          <p:nvPr/>
        </p:nvPicPr>
        <p:blipFill>
          <a:blip r:embed="rId2"/>
          <a:stretch>
            <a:fillRect/>
          </a:stretch>
        </p:blipFill>
        <p:spPr>
          <a:xfrm>
            <a:off x="0" y="438150"/>
            <a:ext cx="1752600" cy="1968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7772400" cy="76200"/>
          </a:xfrm>
        </p:spPr>
        <p:txBody>
          <a:bodyPr>
            <a:normAutofit fontScale="90000"/>
          </a:bodyPr>
          <a:lstStyle/>
          <a:p>
            <a:pPr eaLnBrk="1" hangingPunct="1"/>
            <a:endParaRPr lang="en-US"/>
          </a:p>
        </p:txBody>
      </p:sp>
      <p:sp>
        <p:nvSpPr>
          <p:cNvPr id="17411" name="Rectangle 3"/>
          <p:cNvSpPr>
            <a:spLocks noGrp="1" noChangeArrowheads="1"/>
          </p:cNvSpPr>
          <p:nvPr>
            <p:ph idx="1"/>
          </p:nvPr>
        </p:nvSpPr>
        <p:spPr>
          <a:xfrm>
            <a:off x="685800" y="609600"/>
            <a:ext cx="7772400" cy="5943600"/>
          </a:xfrm>
        </p:spPr>
        <p:txBody>
          <a:bodyPr/>
          <a:lstStyle/>
          <a:p>
            <a:pPr algn="ctr" eaLnBrk="1" hangingPunct="1">
              <a:spcBef>
                <a:spcPct val="0"/>
              </a:spcBef>
              <a:buFontTx/>
              <a:buNone/>
            </a:pPr>
            <a:endParaRPr lang="en-US" sz="2400" b="1" dirty="0"/>
          </a:p>
          <a:p>
            <a:pPr algn="ctr" eaLnBrk="1" hangingPunct="1">
              <a:spcBef>
                <a:spcPct val="0"/>
              </a:spcBef>
              <a:buFontTx/>
              <a:buNone/>
            </a:pPr>
            <a:endParaRPr lang="en-US" sz="2400" b="1" dirty="0"/>
          </a:p>
          <a:p>
            <a:pPr algn="ctr" eaLnBrk="1" hangingPunct="1">
              <a:spcBef>
                <a:spcPct val="0"/>
              </a:spcBef>
              <a:buFontTx/>
              <a:buNone/>
            </a:pPr>
            <a:endParaRPr lang="en-US" sz="2400" b="1" dirty="0"/>
          </a:p>
          <a:p>
            <a:pPr algn="ctr" eaLnBrk="1" hangingPunct="1">
              <a:spcBef>
                <a:spcPct val="0"/>
              </a:spcBef>
              <a:buFontTx/>
              <a:buNone/>
            </a:pPr>
            <a:endParaRPr lang="en-US" sz="2400" b="1" dirty="0"/>
          </a:p>
          <a:p>
            <a:pPr algn="ctr" eaLnBrk="1" hangingPunct="1">
              <a:spcBef>
                <a:spcPct val="0"/>
              </a:spcBef>
              <a:buFontTx/>
              <a:buNone/>
            </a:pPr>
            <a:endParaRPr lang="en-US" sz="2400" b="1" dirty="0"/>
          </a:p>
          <a:p>
            <a:pPr algn="ctr" eaLnBrk="1" hangingPunct="1">
              <a:spcBef>
                <a:spcPct val="0"/>
              </a:spcBef>
              <a:buFontTx/>
              <a:buNone/>
            </a:pPr>
            <a:r>
              <a:rPr lang="en-US" sz="2400" b="1" dirty="0"/>
              <a:t>Is A Time When </a:t>
            </a:r>
          </a:p>
          <a:p>
            <a:pPr algn="ctr" eaLnBrk="1" hangingPunct="1">
              <a:spcBef>
                <a:spcPct val="0"/>
              </a:spcBef>
              <a:buFontTx/>
              <a:buNone/>
            </a:pPr>
            <a:r>
              <a:rPr lang="en-US" sz="2400" b="1" dirty="0">
                <a:ea typeface="Times New Roman" charset="0"/>
                <a:cs typeface="Times New Roman" charset="0"/>
              </a:rPr>
              <a:t>Predictability Breaks Down</a:t>
            </a:r>
          </a:p>
          <a:p>
            <a:pPr algn="ctr" eaLnBrk="1" hangingPunct="1">
              <a:spcBef>
                <a:spcPct val="0"/>
              </a:spcBef>
              <a:buFontTx/>
              <a:buNone/>
            </a:pPr>
            <a:r>
              <a:rPr lang="en-US" sz="2400" b="1" dirty="0">
                <a:ea typeface="Times New Roman" charset="0"/>
                <a:cs typeface="Times New Roman" charset="0"/>
              </a:rPr>
              <a:t> </a:t>
            </a:r>
          </a:p>
          <a:p>
            <a:pPr algn="ctr" eaLnBrk="1" hangingPunct="1">
              <a:spcBef>
                <a:spcPct val="0"/>
              </a:spcBef>
              <a:buFontTx/>
              <a:buNone/>
            </a:pPr>
            <a:r>
              <a:rPr lang="en-US" sz="2400" b="1" dirty="0">
                <a:ea typeface="Times New Roman" charset="0"/>
                <a:cs typeface="Times New Roman" charset="0"/>
              </a:rPr>
              <a:t>    Our Predictable Ways </a:t>
            </a:r>
          </a:p>
          <a:p>
            <a:pPr algn="ctr" eaLnBrk="1" hangingPunct="1">
              <a:spcBef>
                <a:spcPct val="0"/>
              </a:spcBef>
              <a:buFontTx/>
              <a:buNone/>
            </a:pPr>
            <a:r>
              <a:rPr lang="en-US" sz="2400" b="1" dirty="0">
                <a:ea typeface="Times New Roman" charset="0"/>
                <a:cs typeface="Times New Roman" charset="0"/>
              </a:rPr>
              <a:t>Of Thinking About And Doing Things</a:t>
            </a:r>
          </a:p>
          <a:p>
            <a:pPr algn="ctr" eaLnBrk="1" hangingPunct="1">
              <a:spcBef>
                <a:spcPct val="0"/>
              </a:spcBef>
              <a:buFontTx/>
              <a:buNone/>
            </a:pPr>
            <a:r>
              <a:rPr lang="en-US" sz="2400" b="1" dirty="0">
                <a:ea typeface="Times New Roman" charset="0"/>
                <a:cs typeface="Times New Roman" charset="0"/>
              </a:rPr>
              <a:t> Are Interrupted By Change</a:t>
            </a:r>
          </a:p>
          <a:p>
            <a:pPr algn="ctr" eaLnBrk="1" hangingPunct="1">
              <a:spcBef>
                <a:spcPct val="0"/>
              </a:spcBef>
              <a:buFontTx/>
              <a:buNone/>
            </a:pPr>
            <a:r>
              <a:rPr lang="en-US" sz="2400" b="1" dirty="0">
                <a:ea typeface="Times New Roman" charset="0"/>
                <a:cs typeface="Times New Roman" charset="0"/>
              </a:rPr>
              <a:t> </a:t>
            </a:r>
          </a:p>
          <a:p>
            <a:pPr algn="ctr" eaLnBrk="1" hangingPunct="1">
              <a:spcBef>
                <a:spcPct val="0"/>
              </a:spcBef>
              <a:buFontTx/>
              <a:buNone/>
            </a:pPr>
            <a:r>
              <a:rPr lang="en-US" sz="2400" b="1" dirty="0">
                <a:ea typeface="Times New Roman" charset="0"/>
                <a:cs typeface="Times New Roman" charset="0"/>
              </a:rPr>
              <a:t>   Change Results</a:t>
            </a:r>
          </a:p>
          <a:p>
            <a:pPr algn="ctr" eaLnBrk="1" hangingPunct="1">
              <a:spcBef>
                <a:spcPct val="0"/>
              </a:spcBef>
              <a:buFontTx/>
              <a:buNone/>
            </a:pPr>
            <a:r>
              <a:rPr lang="en-US" sz="2400" b="1" dirty="0">
                <a:ea typeface="Times New Roman" charset="0"/>
                <a:cs typeface="Times New Roman" charset="0"/>
              </a:rPr>
              <a:t> </a:t>
            </a:r>
          </a:p>
          <a:p>
            <a:pPr algn="ctr" eaLnBrk="1" hangingPunct="1">
              <a:spcBef>
                <a:spcPct val="0"/>
              </a:spcBef>
              <a:buFontTx/>
              <a:buNone/>
            </a:pPr>
            <a:r>
              <a:rPr lang="en-US" sz="2400" b="1" dirty="0">
                <a:ea typeface="Times New Roman" charset="0"/>
                <a:cs typeface="Times New Roman" charset="0"/>
              </a:rPr>
              <a:t>    </a:t>
            </a:r>
            <a:r>
              <a:rPr lang="en-US" sz="2400" b="1" u="sng" dirty="0">
                <a:ea typeface="Times New Roman" charset="0"/>
                <a:cs typeface="Times New Roman" charset="0"/>
              </a:rPr>
              <a:t>In Uncertainty</a:t>
            </a:r>
          </a:p>
        </p:txBody>
      </p:sp>
      <p:pic>
        <p:nvPicPr>
          <p:cNvPr id="4" name="Picture 3" descr="CHANGE.jpg"/>
          <p:cNvPicPr>
            <a:picLocks noChangeAspect="1"/>
          </p:cNvPicPr>
          <p:nvPr/>
        </p:nvPicPr>
        <p:blipFill>
          <a:blip r:embed="rId3"/>
          <a:stretch>
            <a:fillRect/>
          </a:stretch>
        </p:blipFill>
        <p:spPr>
          <a:xfrm>
            <a:off x="2610683" y="533400"/>
            <a:ext cx="3866318" cy="1631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B2A6-FED7-704C-A05A-708776FC9C2D}"/>
              </a:ext>
            </a:extLst>
          </p:cNvPr>
          <p:cNvSpPr>
            <a:spLocks noGrp="1"/>
          </p:cNvSpPr>
          <p:nvPr>
            <p:ph type="title"/>
          </p:nvPr>
        </p:nvSpPr>
        <p:spPr>
          <a:xfrm>
            <a:off x="1945201" y="228600"/>
            <a:ext cx="6589199" cy="1066800"/>
          </a:xfrm>
        </p:spPr>
        <p:txBody>
          <a:bodyPr/>
          <a:lstStyle/>
          <a:p>
            <a:pPr algn="ctr"/>
            <a:r>
              <a:rPr lang="en-US" dirty="0"/>
              <a:t>Change Management</a:t>
            </a:r>
          </a:p>
        </p:txBody>
      </p:sp>
      <p:sp>
        <p:nvSpPr>
          <p:cNvPr id="3" name="Content Placeholder 2">
            <a:extLst>
              <a:ext uri="{FF2B5EF4-FFF2-40B4-BE49-F238E27FC236}">
                <a16:creationId xmlns:a16="http://schemas.microsoft.com/office/drawing/2014/main" id="{242DA86D-DB33-3E41-996A-9937047234BA}"/>
              </a:ext>
            </a:extLst>
          </p:cNvPr>
          <p:cNvSpPr>
            <a:spLocks noGrp="1"/>
          </p:cNvSpPr>
          <p:nvPr>
            <p:ph idx="1"/>
          </p:nvPr>
        </p:nvSpPr>
        <p:spPr>
          <a:xfrm>
            <a:off x="1942415" y="1524000"/>
            <a:ext cx="6591985" cy="4387222"/>
          </a:xfrm>
        </p:spPr>
        <p:txBody>
          <a:bodyPr>
            <a:normAutofit/>
          </a:bodyPr>
          <a:lstStyle/>
          <a:p>
            <a:pPr marL="0" indent="0">
              <a:buNone/>
            </a:pPr>
            <a:r>
              <a:rPr lang="en-US" sz="2400" b="1" dirty="0">
                <a:solidFill>
                  <a:srgbClr val="002060"/>
                </a:solidFill>
              </a:rPr>
              <a:t>Lewin’s model</a:t>
            </a:r>
          </a:p>
          <a:p>
            <a:pPr marL="0" indent="0">
              <a:buNone/>
            </a:pPr>
            <a:r>
              <a:rPr lang="en-US" sz="2400" b="1" dirty="0">
                <a:solidFill>
                  <a:srgbClr val="002060"/>
                </a:solidFill>
              </a:rPr>
              <a:t>	unfreezing </a:t>
            </a:r>
            <a:r>
              <a:rPr lang="en-US" sz="2400" b="1" dirty="0">
                <a:solidFill>
                  <a:srgbClr val="002060"/>
                </a:solidFill>
                <a:sym typeface="Wingdings" pitchFamily="2" charset="2"/>
              </a:rPr>
              <a:t></a:t>
            </a:r>
            <a:r>
              <a:rPr lang="en-US" sz="2400" b="1" dirty="0">
                <a:solidFill>
                  <a:srgbClr val="002060"/>
                </a:solidFill>
              </a:rPr>
              <a:t> changing </a:t>
            </a:r>
            <a:r>
              <a:rPr lang="en-US" sz="2400" b="1" dirty="0">
                <a:solidFill>
                  <a:srgbClr val="002060"/>
                </a:solidFill>
                <a:sym typeface="Wingdings" pitchFamily="2" charset="2"/>
              </a:rPr>
              <a:t> refreezing</a:t>
            </a:r>
          </a:p>
          <a:p>
            <a:pPr marL="0" indent="0">
              <a:buNone/>
            </a:pPr>
            <a:endParaRPr lang="en-US" sz="2400" b="1" dirty="0">
              <a:solidFill>
                <a:srgbClr val="002060"/>
              </a:solidFill>
              <a:sym typeface="Wingdings" pitchFamily="2" charset="2"/>
            </a:endParaRPr>
          </a:p>
          <a:p>
            <a:pPr marL="0" indent="0">
              <a:buNone/>
            </a:pPr>
            <a:r>
              <a:rPr lang="en-US" sz="2400" b="1" dirty="0">
                <a:solidFill>
                  <a:srgbClr val="002060"/>
                </a:solidFill>
                <a:sym typeface="Wingdings" pitchFamily="2" charset="2"/>
              </a:rPr>
              <a:t>Adaptation</a:t>
            </a:r>
          </a:p>
          <a:p>
            <a:pPr marL="0" indent="0">
              <a:buNone/>
            </a:pPr>
            <a:r>
              <a:rPr lang="en-US" sz="2400" b="1" dirty="0">
                <a:solidFill>
                  <a:srgbClr val="002060"/>
                </a:solidFill>
                <a:sym typeface="Wingdings" pitchFamily="2" charset="2"/>
              </a:rPr>
              <a:t>	action  movement momentum</a:t>
            </a:r>
          </a:p>
          <a:p>
            <a:pPr marL="0" indent="0">
              <a:buNone/>
            </a:pPr>
            <a:endParaRPr lang="en-US" sz="2400" b="1" dirty="0">
              <a:sym typeface="Wingdings" pitchFamily="2" charset="2"/>
            </a:endParaRPr>
          </a:p>
          <a:p>
            <a:pPr marL="0" indent="0" algn="ctr">
              <a:buNone/>
            </a:pPr>
            <a:endParaRPr lang="en-US" sz="2400" b="1" dirty="0"/>
          </a:p>
        </p:txBody>
      </p:sp>
      <p:pic>
        <p:nvPicPr>
          <p:cNvPr id="5" name="Picture 4" descr="A picture containing hydrozoan&#10;&#10;Description automatically generated">
            <a:extLst>
              <a:ext uri="{FF2B5EF4-FFF2-40B4-BE49-F238E27FC236}">
                <a16:creationId xmlns:a16="http://schemas.microsoft.com/office/drawing/2014/main" id="{9E4F8C4D-3418-6141-BE22-62587A751587}"/>
              </a:ext>
            </a:extLst>
          </p:cNvPr>
          <p:cNvPicPr>
            <a:picLocks noChangeAspect="1"/>
          </p:cNvPicPr>
          <p:nvPr/>
        </p:nvPicPr>
        <p:blipFill>
          <a:blip r:embed="rId2"/>
          <a:stretch>
            <a:fillRect/>
          </a:stretch>
        </p:blipFill>
        <p:spPr>
          <a:xfrm>
            <a:off x="3505200" y="4419600"/>
            <a:ext cx="3200399" cy="2438400"/>
          </a:xfrm>
          <a:prstGeom prst="rect">
            <a:avLst/>
          </a:prstGeom>
        </p:spPr>
      </p:pic>
    </p:spTree>
    <p:extLst>
      <p:ext uri="{BB962C8B-B14F-4D97-AF65-F5344CB8AC3E}">
        <p14:creationId xmlns:p14="http://schemas.microsoft.com/office/powerpoint/2010/main" val="18369268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1875</TotalTime>
  <Words>1847</Words>
  <Application>Microsoft Macintosh PowerPoint</Application>
  <PresentationFormat>On-screen Show (4:3)</PresentationFormat>
  <Paragraphs>276</Paragraphs>
  <Slides>36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Century Gothic</vt:lpstr>
      <vt:lpstr>Georgia</vt:lpstr>
      <vt:lpstr>Marlett</vt:lpstr>
      <vt:lpstr>Times</vt:lpstr>
      <vt:lpstr>Times New Roman</vt:lpstr>
      <vt:lpstr>Wingdings</vt:lpstr>
      <vt:lpstr>Wingdings 3</vt:lpstr>
      <vt:lpstr>Wisp</vt:lpstr>
      <vt:lpstr> </vt:lpstr>
      <vt:lpstr>PowerPoint Presentation</vt:lpstr>
      <vt:lpstr>PowerPoint Presentation</vt:lpstr>
      <vt:lpstr>Assumptive Worlds</vt:lpstr>
      <vt:lpstr>Perspectives to Consider (Assumptive Worlds?)</vt:lpstr>
      <vt:lpstr>Perspectives to Consider</vt:lpstr>
      <vt:lpstr>The Guest House</vt:lpstr>
      <vt:lpstr>PowerPoint Presentation</vt:lpstr>
      <vt:lpstr>Change Management</vt:lpstr>
      <vt:lpstr>Transference</vt:lpstr>
      <vt:lpstr>PowerPoint Presentation</vt:lpstr>
      <vt:lpstr>   Ambiguous Loss</vt:lpstr>
      <vt:lpstr>Ambiguity occurs when there are…</vt:lpstr>
      <vt:lpstr>Therefore:</vt:lpstr>
      <vt:lpstr>PowerPoint Presentation</vt:lpstr>
      <vt:lpstr>Holding On and Letting Go A Time for Discernment</vt:lpstr>
      <vt:lpstr>PowerPoint Presentation</vt:lpstr>
      <vt:lpstr>Possible Ground Rules</vt:lpstr>
      <vt:lpstr>Changes in  Organizational Processes</vt:lpstr>
      <vt:lpstr>PowerPoint Presentation</vt:lpstr>
      <vt:lpstr>Three Principles</vt:lpstr>
      <vt:lpstr>PowerPoint Presentation</vt:lpstr>
      <vt:lpstr>Be Able to Laugh at Yourself Practice Humility at Times</vt:lpstr>
      <vt:lpstr>More Principles/Practices</vt:lpstr>
      <vt:lpstr>PowerPoint Presentation</vt:lpstr>
      <vt:lpstr>    Assertion</vt:lpstr>
      <vt:lpstr>Cultivate Your  Internal Supervisor</vt:lpstr>
      <vt:lpstr>Responses When Stressed</vt:lpstr>
      <vt:lpstr>Mental Health Tips  for Pandemic Times (Uncertain)</vt:lpstr>
      <vt:lpstr>Resiliency/ Hardiness</vt:lpstr>
      <vt:lpstr>Examples of Resiliency</vt:lpstr>
      <vt:lpstr>Factors that Sustain Resiliency</vt:lpstr>
      <vt:lpstr>Dual-processing model (Stroebe and Schut 2001)</vt:lpstr>
      <vt:lpstr>Hope</vt:lpstr>
      <vt:lpstr>Reasonable Hope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Resilient Coping:  Facing Life Course Realities  Plus a Pandemic and Community Upheaval   </dc:title>
  <dc:creator>Ted Bowman</dc:creator>
  <cp:lastModifiedBy>Ted Bowman</cp:lastModifiedBy>
  <cp:revision>124</cp:revision>
  <cp:lastPrinted>2022-05-25T14:30:57Z</cp:lastPrinted>
  <dcterms:created xsi:type="dcterms:W3CDTF">2020-06-25T21:30:37Z</dcterms:created>
  <dcterms:modified xsi:type="dcterms:W3CDTF">2022-08-29T15:26:40Z</dcterms:modified>
</cp:coreProperties>
</file>